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14"/>
  </p:notesMasterIdLst>
  <p:sldIdLst>
    <p:sldId id="256" r:id="rId2"/>
    <p:sldId id="342" r:id="rId3"/>
    <p:sldId id="329" r:id="rId4"/>
    <p:sldId id="331" r:id="rId5"/>
    <p:sldId id="360" r:id="rId6"/>
    <p:sldId id="348" r:id="rId7"/>
    <p:sldId id="356" r:id="rId8"/>
    <p:sldId id="350" r:id="rId9"/>
    <p:sldId id="371" r:id="rId10"/>
    <p:sldId id="389" r:id="rId11"/>
    <p:sldId id="352" r:id="rId12"/>
    <p:sldId id="354" r:id="rId13"/>
  </p:sldIdLst>
  <p:sldSz cx="12192000" cy="6858000"/>
  <p:notesSz cx="68580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6587" autoAdjust="0"/>
  </p:normalViewPr>
  <p:slideViewPr>
    <p:cSldViewPr snapToGrid="0">
      <p:cViewPr varScale="1">
        <p:scale>
          <a:sx n="80" d="100"/>
          <a:sy n="80" d="100"/>
        </p:scale>
        <p:origin x="-96" y="-3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452FDB46-151F-434B-BD8F-D9D856E0013B}" type="datetimeFigureOut">
              <a:rPr lang="ru-RU" smtClean="0"/>
              <a:pPr/>
              <a:t>27.07.2020</a:t>
            </a:fld>
            <a:endParaRPr lang="ru-RU"/>
          </a:p>
        </p:txBody>
      </p:sp>
      <p:sp>
        <p:nvSpPr>
          <p:cNvPr id="4" name="Образ слайда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DA4DD6C6-8A6A-47F8-A248-5B768140B544}" type="slidenum">
              <a:rPr lang="ru-RU" smtClean="0"/>
              <a:pPr/>
              <a:t>‹#›</a:t>
            </a:fld>
            <a:endParaRPr lang="ru-RU"/>
          </a:p>
        </p:txBody>
      </p:sp>
    </p:spTree>
    <p:extLst>
      <p:ext uri="{BB962C8B-B14F-4D97-AF65-F5344CB8AC3E}">
        <p14:creationId xmlns:p14="http://schemas.microsoft.com/office/powerpoint/2010/main" xmlns="" val="3759999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EA92644-4D22-4054-928F-990B2B4478FB}" type="datetimeFigureOut">
              <a:rPr lang="ru-RU" smtClean="0"/>
              <a:pPr/>
              <a:t>27.07.2020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0F055-74EC-4871-9ECC-5BFCD65779F5}"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89579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EA92644-4D22-4054-928F-990B2B4478FB}" type="datetimeFigureOut">
              <a:rPr lang="ru-RU" smtClean="0"/>
              <a:pPr/>
              <a:t>27.07.2020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0F055-74EC-4871-9ECC-5BFCD65779F5}" type="slidenum">
              <a:rPr lang="ru-RU" smtClean="0"/>
              <a:pPr/>
              <a:t>‹#›</a:t>
            </a:fld>
            <a:endParaRPr lang="ru-RU"/>
          </a:p>
        </p:txBody>
      </p:sp>
    </p:spTree>
    <p:extLst>
      <p:ext uri="{BB962C8B-B14F-4D97-AF65-F5344CB8AC3E}">
        <p14:creationId xmlns:p14="http://schemas.microsoft.com/office/powerpoint/2010/main" xmlns="" val="219216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EA92644-4D22-4054-928F-990B2B4478FB}" type="datetimeFigureOut">
              <a:rPr lang="ru-RU" smtClean="0"/>
              <a:pPr/>
              <a:t>27.07.2020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0F055-74EC-4871-9ECC-5BFCD65779F5}" type="slidenum">
              <a:rPr lang="ru-RU" smtClean="0"/>
              <a:pPr/>
              <a:t>‹#›</a:t>
            </a:fld>
            <a:endParaRPr lang="ru-RU"/>
          </a:p>
        </p:txBody>
      </p:sp>
    </p:spTree>
    <p:extLst>
      <p:ext uri="{BB962C8B-B14F-4D97-AF65-F5344CB8AC3E}">
        <p14:creationId xmlns:p14="http://schemas.microsoft.com/office/powerpoint/2010/main" xmlns="" val="3933654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EA92644-4D22-4054-928F-990B2B4478FB}" type="datetimeFigureOut">
              <a:rPr lang="ru-RU" smtClean="0"/>
              <a:pPr/>
              <a:t>27.07.2020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0F055-74EC-4871-9ECC-5BFCD65779F5}" type="slidenum">
              <a:rPr lang="ru-RU" smtClean="0"/>
              <a:pPr/>
              <a:t>‹#›</a:t>
            </a:fld>
            <a:endParaRPr lang="ru-RU"/>
          </a:p>
        </p:txBody>
      </p:sp>
    </p:spTree>
    <p:extLst>
      <p:ext uri="{BB962C8B-B14F-4D97-AF65-F5344CB8AC3E}">
        <p14:creationId xmlns:p14="http://schemas.microsoft.com/office/powerpoint/2010/main" xmlns="" val="248178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EA92644-4D22-4054-928F-990B2B4478FB}" type="datetimeFigureOut">
              <a:rPr lang="ru-RU" smtClean="0"/>
              <a:pPr/>
              <a:t>27.07.2020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0F055-74EC-4871-9ECC-5BFCD65779F5}"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4057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EA92644-4D22-4054-928F-990B2B4478FB}" type="datetimeFigureOut">
              <a:rPr lang="ru-RU" smtClean="0"/>
              <a:pPr/>
              <a:t>27.07.2020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E0F055-74EC-4871-9ECC-5BFCD65779F5}" type="slidenum">
              <a:rPr lang="ru-RU" smtClean="0"/>
              <a:pPr/>
              <a:t>‹#›</a:t>
            </a:fld>
            <a:endParaRPr lang="ru-RU"/>
          </a:p>
        </p:txBody>
      </p:sp>
    </p:spTree>
    <p:extLst>
      <p:ext uri="{BB962C8B-B14F-4D97-AF65-F5344CB8AC3E}">
        <p14:creationId xmlns:p14="http://schemas.microsoft.com/office/powerpoint/2010/main" xmlns="" val="3460542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EA92644-4D22-4054-928F-990B2B4478FB}" type="datetimeFigureOut">
              <a:rPr lang="ru-RU" smtClean="0"/>
              <a:pPr/>
              <a:t>27.07.2020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4E0F055-74EC-4871-9ECC-5BFCD65779F5}" type="slidenum">
              <a:rPr lang="ru-RU" smtClean="0"/>
              <a:pPr/>
              <a:t>‹#›</a:t>
            </a:fld>
            <a:endParaRPr lang="ru-RU"/>
          </a:p>
        </p:txBody>
      </p:sp>
    </p:spTree>
    <p:extLst>
      <p:ext uri="{BB962C8B-B14F-4D97-AF65-F5344CB8AC3E}">
        <p14:creationId xmlns:p14="http://schemas.microsoft.com/office/powerpoint/2010/main" xmlns="" val="400754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EA92644-4D22-4054-928F-990B2B4478FB}" type="datetimeFigureOut">
              <a:rPr lang="ru-RU" smtClean="0"/>
              <a:pPr/>
              <a:t>27.07.2020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4E0F055-74EC-4871-9ECC-5BFCD65779F5}" type="slidenum">
              <a:rPr lang="ru-RU" smtClean="0"/>
              <a:pPr/>
              <a:t>‹#›</a:t>
            </a:fld>
            <a:endParaRPr lang="ru-RU"/>
          </a:p>
        </p:txBody>
      </p:sp>
    </p:spTree>
    <p:extLst>
      <p:ext uri="{BB962C8B-B14F-4D97-AF65-F5344CB8AC3E}">
        <p14:creationId xmlns:p14="http://schemas.microsoft.com/office/powerpoint/2010/main" xmlns="" val="113100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EA92644-4D22-4054-928F-990B2B4478FB}" type="datetimeFigureOut">
              <a:rPr lang="ru-RU" smtClean="0"/>
              <a:pPr/>
              <a:t>27.07.2020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B4E0F055-74EC-4871-9ECC-5BFCD65779F5}" type="slidenum">
              <a:rPr lang="ru-RU" smtClean="0"/>
              <a:pPr/>
              <a:t>‹#›</a:t>
            </a:fld>
            <a:endParaRPr lang="ru-RU"/>
          </a:p>
        </p:txBody>
      </p:sp>
    </p:spTree>
    <p:extLst>
      <p:ext uri="{BB962C8B-B14F-4D97-AF65-F5344CB8AC3E}">
        <p14:creationId xmlns:p14="http://schemas.microsoft.com/office/powerpoint/2010/main" xmlns="" val="458262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EA92644-4D22-4054-928F-990B2B4478FB}" type="datetimeFigureOut">
              <a:rPr lang="ru-RU" smtClean="0"/>
              <a:pPr/>
              <a:t>27.07.2020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4E0F055-74EC-4871-9ECC-5BFCD65779F5}" type="slidenum">
              <a:rPr lang="ru-RU" smtClean="0"/>
              <a:pPr/>
              <a:t>‹#›</a:t>
            </a:fld>
            <a:endParaRPr lang="ru-RU"/>
          </a:p>
        </p:txBody>
      </p:sp>
    </p:spTree>
    <p:extLst>
      <p:ext uri="{BB962C8B-B14F-4D97-AF65-F5344CB8AC3E}">
        <p14:creationId xmlns:p14="http://schemas.microsoft.com/office/powerpoint/2010/main" xmlns="" val="232820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EA92644-4D22-4054-928F-990B2B4478FB}" type="datetimeFigureOut">
              <a:rPr lang="ru-RU" smtClean="0"/>
              <a:pPr/>
              <a:t>27.07.2020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E0F055-74EC-4871-9ECC-5BFCD65779F5}" type="slidenum">
              <a:rPr lang="ru-RU" smtClean="0"/>
              <a:pPr/>
              <a:t>‹#›</a:t>
            </a:fld>
            <a:endParaRPr lang="ru-RU"/>
          </a:p>
        </p:txBody>
      </p:sp>
    </p:spTree>
    <p:extLst>
      <p:ext uri="{BB962C8B-B14F-4D97-AF65-F5344CB8AC3E}">
        <p14:creationId xmlns:p14="http://schemas.microsoft.com/office/powerpoint/2010/main" xmlns="" val="383703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EA92644-4D22-4054-928F-990B2B4478FB}" type="datetimeFigureOut">
              <a:rPr lang="ru-RU" smtClean="0"/>
              <a:pPr/>
              <a:t>27.07.2020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4E0F055-74EC-4871-9ECC-5BFCD65779F5}" type="slidenum">
              <a:rPr lang="ru-RU" smtClean="0"/>
              <a:pPr/>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5465264"/>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1485900"/>
            <a:ext cx="10058400" cy="1778000"/>
          </a:xfrm>
        </p:spPr>
        <p:txBody>
          <a:bodyPr>
            <a:noAutofit/>
          </a:bodyPr>
          <a:lstStyle/>
          <a:p>
            <a:pPr algn="ctr"/>
            <a:r>
              <a:rPr lang="ru-RU" sz="4400" b="1" dirty="0" smtClean="0">
                <a:latin typeface="Arial Narrow" panose="020B0606020202030204" pitchFamily="34" charset="0"/>
              </a:rPr>
              <a:t>Особенности расчетов значений отдельных показателей НОКУ ООД</a:t>
            </a:r>
            <a:endParaRPr lang="ru-RU" sz="4400" b="1" dirty="0">
              <a:latin typeface="Arial Narrow" panose="020B0606020202030204" pitchFamily="34" charset="0"/>
            </a:endParaRPr>
          </a:p>
        </p:txBody>
      </p:sp>
      <p:sp>
        <p:nvSpPr>
          <p:cNvPr id="3" name="Подзаголовок 2"/>
          <p:cNvSpPr>
            <a:spLocks noGrp="1"/>
          </p:cNvSpPr>
          <p:nvPr>
            <p:ph type="subTitle" idx="1"/>
          </p:nvPr>
        </p:nvSpPr>
        <p:spPr>
          <a:xfrm>
            <a:off x="3541986" y="4474464"/>
            <a:ext cx="8144247" cy="983812"/>
          </a:xfrm>
        </p:spPr>
        <p:txBody>
          <a:bodyPr>
            <a:normAutofit/>
          </a:bodyPr>
          <a:lstStyle/>
          <a:p>
            <a:pPr algn="l"/>
            <a:r>
              <a:rPr lang="ru-RU" sz="2800" dirty="0" smtClean="0">
                <a:latin typeface="Arial Narrow" panose="020B0606020202030204" pitchFamily="34" charset="0"/>
              </a:rPr>
              <a:t>Зеленко Лариса Егоровна,</a:t>
            </a:r>
            <a:br>
              <a:rPr lang="ru-RU" sz="2800" dirty="0" smtClean="0">
                <a:latin typeface="Arial Narrow" panose="020B0606020202030204" pitchFamily="34" charset="0"/>
              </a:rPr>
            </a:br>
            <a:r>
              <a:rPr lang="ru-RU" sz="2800" dirty="0" smtClean="0">
                <a:latin typeface="Arial Narrow" panose="020B0606020202030204" pitchFamily="34" charset="0"/>
              </a:rPr>
              <a:t>Красноярск</a:t>
            </a:r>
            <a:r>
              <a:rPr lang="ru-RU" sz="2800" smtClean="0">
                <a:latin typeface="Arial Narrow" panose="020B0606020202030204" pitchFamily="34" charset="0"/>
              </a:rPr>
              <a:t>, 2020</a:t>
            </a:r>
            <a:endParaRPr lang="ru-RU" sz="2800" dirty="0">
              <a:latin typeface="Arial Narrow" panose="020B060602020203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97280" y="4509399"/>
            <a:ext cx="2329092" cy="927405"/>
          </a:xfrm>
          <a:prstGeom prst="rect">
            <a:avLst/>
          </a:prstGeom>
        </p:spPr>
      </p:pic>
      <p:sp>
        <p:nvSpPr>
          <p:cNvPr id="4" name="TextBox 3"/>
          <p:cNvSpPr txBox="1"/>
          <p:nvPr/>
        </p:nvSpPr>
        <p:spPr>
          <a:xfrm>
            <a:off x="894303" y="281354"/>
            <a:ext cx="10500528" cy="707886"/>
          </a:xfrm>
          <a:prstGeom prst="rect">
            <a:avLst/>
          </a:prstGeom>
          <a:noFill/>
        </p:spPr>
        <p:txBody>
          <a:bodyPr wrap="square" rtlCol="0">
            <a:spAutoFit/>
          </a:bodyPr>
          <a:lstStyle/>
          <a:p>
            <a:pPr algn="ctr"/>
            <a:r>
              <a:rPr lang="ru-RU" sz="2000" dirty="0" smtClean="0">
                <a:latin typeface="Arial Narrow" panose="020B0606020202030204" pitchFamily="34" charset="0"/>
              </a:rPr>
              <a:t>Организация и проведение независимой оценки качества условий образовательной деятельности</a:t>
            </a:r>
            <a:br>
              <a:rPr lang="ru-RU" sz="2000" dirty="0" smtClean="0">
                <a:latin typeface="Arial Narrow" panose="020B0606020202030204" pitchFamily="34" charset="0"/>
              </a:rPr>
            </a:br>
            <a:r>
              <a:rPr lang="ru-RU" sz="2000" dirty="0" smtClean="0">
                <a:latin typeface="Arial Narrow" panose="020B0606020202030204" pitchFamily="34" charset="0"/>
              </a:rPr>
              <a:t> на муниципальном уровне</a:t>
            </a:r>
            <a:endParaRPr lang="ru-RU" sz="2000" dirty="0">
              <a:latin typeface="Arial Narrow" panose="020B0606020202030204" pitchFamily="34" charset="0"/>
            </a:endParaRPr>
          </a:p>
        </p:txBody>
      </p:sp>
    </p:spTree>
    <p:extLst>
      <p:ext uri="{BB962C8B-B14F-4D97-AF65-F5344CB8AC3E}">
        <p14:creationId xmlns:p14="http://schemas.microsoft.com/office/powerpoint/2010/main" xmlns="" val="3274430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393894" y="154745"/>
            <a:ext cx="11310425" cy="2630658"/>
          </a:xfrm>
        </p:spPr>
        <p:txBody>
          <a:bodyPr>
            <a:normAutofit/>
          </a:bodyPr>
          <a:lstStyle/>
          <a:p>
            <a:r>
              <a:rPr lang="ru-RU" sz="2800" dirty="0" smtClean="0">
                <a:solidFill>
                  <a:schemeClr val="bg2">
                    <a:lumMod val="50000"/>
                  </a:schemeClr>
                </a:solidFill>
                <a:latin typeface="Arial Narrow" panose="020B0606020202030204" pitchFamily="34" charset="0"/>
              </a:rPr>
              <a:t>                                     Особенности </a:t>
            </a:r>
            <a:r>
              <a:rPr lang="ru-RU" sz="2800" dirty="0">
                <a:solidFill>
                  <a:schemeClr val="bg2">
                    <a:lumMod val="50000"/>
                  </a:schemeClr>
                </a:solidFill>
                <a:latin typeface="Arial Narrow" panose="020B0606020202030204" pitchFamily="34" charset="0"/>
              </a:rPr>
              <a:t>при расчете показателя </a:t>
            </a:r>
            <a:r>
              <a:rPr lang="ru-RU" sz="2800" dirty="0" smtClean="0">
                <a:solidFill>
                  <a:schemeClr val="bg2">
                    <a:lumMod val="50000"/>
                  </a:schemeClr>
                </a:solidFill>
                <a:latin typeface="Arial Narrow" panose="020B0606020202030204" pitchFamily="34" charset="0"/>
              </a:rPr>
              <a:t>3.2.</a:t>
            </a:r>
            <a:r>
              <a:rPr lang="ru-RU" sz="2800" dirty="0">
                <a:latin typeface="Arial Narrow" panose="020B0606020202030204" pitchFamily="34" charset="0"/>
              </a:rPr>
              <a:t> </a:t>
            </a:r>
            <a:r>
              <a:rPr lang="ru-RU" sz="2800" dirty="0" smtClean="0">
                <a:latin typeface="Arial Narrow" panose="020B0606020202030204" pitchFamily="34" charset="0"/>
              </a:rPr>
              <a:t/>
            </a:r>
            <a:br>
              <a:rPr lang="ru-RU" sz="2800" dirty="0" smtClean="0">
                <a:latin typeface="Arial Narrow" panose="020B0606020202030204" pitchFamily="34" charset="0"/>
              </a:rPr>
            </a:br>
            <a:r>
              <a:rPr lang="ru-RU" sz="2800" dirty="0" smtClean="0">
                <a:latin typeface="Arial Narrow" panose="020B0606020202030204" pitchFamily="34" charset="0"/>
              </a:rPr>
              <a:t>в </a:t>
            </a:r>
            <a:r>
              <a:rPr lang="ru-RU" sz="2800" dirty="0">
                <a:latin typeface="Arial Narrow" panose="020B0606020202030204" pitchFamily="34" charset="0"/>
              </a:rPr>
              <a:t>случае, если в образовательной организации, осуществляющей образовательную деятельность, </a:t>
            </a:r>
            <a:r>
              <a:rPr lang="ru-RU" sz="2800" u="sng" dirty="0">
                <a:latin typeface="Arial Narrow" panose="020B0606020202030204" pitchFamily="34" charset="0"/>
              </a:rPr>
              <a:t>не предусмотрены адаптированные образовательные программы и/или отсутствуют обучающиеся с ОВЗ </a:t>
            </a:r>
            <a:r>
              <a:rPr lang="ru-RU" sz="2800" dirty="0" smtClean="0">
                <a:latin typeface="Arial Narrow" panose="020B0606020202030204" pitchFamily="34" charset="0"/>
              </a:rPr>
              <a:t/>
            </a:r>
            <a:br>
              <a:rPr lang="ru-RU" sz="2800" dirty="0" smtClean="0">
                <a:latin typeface="Arial Narrow" panose="020B0606020202030204" pitchFamily="34" charset="0"/>
              </a:rPr>
            </a:br>
            <a:r>
              <a:rPr lang="ru-RU" sz="2800" dirty="0" smtClean="0">
                <a:latin typeface="Arial Narrow" panose="020B0606020202030204" pitchFamily="34" charset="0"/>
              </a:rPr>
              <a:t>(</a:t>
            </a:r>
            <a:r>
              <a:rPr lang="ru-RU" sz="2800" dirty="0">
                <a:latin typeface="Arial Narrow" panose="020B0606020202030204" pitchFamily="34" charset="0"/>
              </a:rPr>
              <a:t>данные сведения должны подтверждаться официальной статистической отчетностью за календарный год, предшествующий году проведения НОКУ ООД ) показатель качества принимает</a:t>
            </a:r>
            <a:r>
              <a:rPr lang="ru-RU" sz="2800" dirty="0" smtClean="0">
                <a:latin typeface="Arial Narrow" panose="020B0606020202030204" pitchFamily="34" charset="0"/>
              </a:rPr>
              <a:t>:</a:t>
            </a:r>
            <a:endParaRPr lang="ru-RU" sz="2800" dirty="0">
              <a:latin typeface="Arial Narrow" panose="020B0606020202030204" pitchFamily="34" charset="0"/>
            </a:endParaRPr>
          </a:p>
        </p:txBody>
      </p:sp>
      <p:graphicFrame>
        <p:nvGraphicFramePr>
          <p:cNvPr id="10" name="Объект 9"/>
          <p:cNvGraphicFramePr>
            <a:graphicFrameLocks noGrp="1"/>
          </p:cNvGraphicFramePr>
          <p:nvPr>
            <p:ph idx="1"/>
            <p:extLst>
              <p:ext uri="{D42A27DB-BD31-4B8C-83A1-F6EECF244321}">
                <p14:modId xmlns:p14="http://schemas.microsoft.com/office/powerpoint/2010/main" xmlns="" val="1803015593"/>
              </p:ext>
            </p:extLst>
          </p:nvPr>
        </p:nvGraphicFramePr>
        <p:xfrm>
          <a:off x="956603" y="2912013"/>
          <a:ext cx="10747716" cy="3230880"/>
        </p:xfrm>
        <a:graphic>
          <a:graphicData uri="http://schemas.openxmlformats.org/drawingml/2006/table">
            <a:tbl>
              <a:tblPr firstRow="1" bandRow="1">
                <a:tableStyleId>{5C22544A-7EE6-4342-B048-85BDC9FD1C3A}</a:tableStyleId>
              </a:tblPr>
              <a:tblGrid>
                <a:gridCol w="1893520"/>
                <a:gridCol w="2106872"/>
                <a:gridCol w="6747324"/>
              </a:tblGrid>
              <a:tr h="689848">
                <a:tc>
                  <a:txBody>
                    <a:bodyPr/>
                    <a:lstStyle/>
                    <a:p>
                      <a:pPr algn="ctr"/>
                      <a:r>
                        <a:rPr lang="ru-RU" sz="2000" dirty="0" smtClean="0"/>
                        <a:t>Значение баллов</a:t>
                      </a:r>
                      <a:endParaRPr lang="ru-RU" sz="2000" dirty="0"/>
                    </a:p>
                  </a:txBody>
                  <a:tcPr/>
                </a:tc>
                <a:tc>
                  <a:txBody>
                    <a:bodyPr/>
                    <a:lstStyle/>
                    <a:p>
                      <a:pPr algn="ctr"/>
                      <a:r>
                        <a:rPr lang="ru-RU" sz="2000" dirty="0" smtClean="0"/>
                        <a:t>Количество условий</a:t>
                      </a:r>
                      <a:endParaRPr lang="ru-RU" sz="2000" dirty="0"/>
                    </a:p>
                  </a:txBody>
                  <a:tcPr/>
                </a:tc>
                <a:tc>
                  <a:txBody>
                    <a:bodyPr/>
                    <a:lstStyle/>
                    <a:p>
                      <a:pPr algn="ctr"/>
                      <a:r>
                        <a:rPr lang="ru-RU" sz="2000" dirty="0" smtClean="0"/>
                        <a:t>Перечень условий</a:t>
                      </a:r>
                      <a:endParaRPr lang="ru-RU" sz="2000" dirty="0"/>
                    </a:p>
                  </a:txBody>
                  <a:tcPr/>
                </a:tc>
              </a:tr>
              <a:tr h="717257">
                <a:tc>
                  <a:txBody>
                    <a:bodyPr/>
                    <a:lstStyle/>
                    <a:p>
                      <a:pPr algn="ctr"/>
                      <a:endParaRPr lang="ru-RU" sz="2000" dirty="0" smtClean="0"/>
                    </a:p>
                    <a:p>
                      <a:pPr algn="ctr"/>
                      <a:r>
                        <a:rPr lang="ru-RU" sz="2000" dirty="0" smtClean="0"/>
                        <a:t>100</a:t>
                      </a:r>
                      <a:endParaRPr lang="ru-RU" sz="2000" dirty="0"/>
                    </a:p>
                  </a:txBody>
                  <a:tcPr/>
                </a:tc>
                <a:tc>
                  <a:txBody>
                    <a:bodyPr/>
                    <a:lstStyle/>
                    <a:p>
                      <a:pPr algn="ctr"/>
                      <a:endParaRPr lang="ru-RU" sz="2000" dirty="0" smtClean="0"/>
                    </a:p>
                    <a:p>
                      <a:pPr algn="ctr"/>
                      <a:r>
                        <a:rPr lang="ru-RU" sz="2000" dirty="0" smtClean="0"/>
                        <a:t>3</a:t>
                      </a:r>
                      <a:endParaRPr lang="ru-RU" sz="2000" dirty="0"/>
                    </a:p>
                  </a:txBody>
                  <a:tcPr/>
                </a:tc>
                <a:tc rowSpan="3">
                  <a:txBody>
                    <a:bodyPr/>
                    <a:lstStyle/>
                    <a:p>
                      <a:pPr marL="285750" indent="-285750">
                        <a:buFont typeface="Wingdings" panose="05000000000000000000" pitchFamily="2" charset="2"/>
                        <a:buChar char="Ø"/>
                      </a:pPr>
                      <a:r>
                        <a:rPr lang="ru-RU" sz="2000" dirty="0" smtClean="0"/>
                        <a:t> наличие альтернативной версии сайта организации для инвалидов по зрению; </a:t>
                      </a:r>
                    </a:p>
                    <a:p>
                      <a:pPr marL="285750" indent="-285750">
                        <a:buFont typeface="Wingdings" panose="05000000000000000000" pitchFamily="2" charset="2"/>
                        <a:buChar char="Ø"/>
                      </a:pPr>
                      <a:r>
                        <a:rPr lang="ru-RU" sz="2000" dirty="0" smtClean="0"/>
                        <a:t>возможность предоставления образовательных услуг в дистанционном режиме или на дому; </a:t>
                      </a:r>
                    </a:p>
                    <a:p>
                      <a:pPr marL="285750" indent="-285750">
                        <a:buFont typeface="Wingdings" panose="05000000000000000000" pitchFamily="2" charset="2"/>
                        <a:buChar char="Ø"/>
                      </a:pPr>
                      <a:r>
                        <a:rPr lang="ru-RU" sz="2000" dirty="0" smtClean="0"/>
                        <a:t>помощь, оказываемая работниками организации, прошедшими необходимое обучение (инструктирование) по сопровождению инвалидов в помещении организации</a:t>
                      </a:r>
                      <a:endParaRPr lang="ru-RU" sz="2000" dirty="0"/>
                    </a:p>
                  </a:txBody>
                  <a:tcPr/>
                </a:tc>
              </a:tr>
              <a:tr h="389914">
                <a:tc>
                  <a:txBody>
                    <a:bodyPr/>
                    <a:lstStyle/>
                    <a:p>
                      <a:pPr algn="ctr"/>
                      <a:r>
                        <a:rPr lang="ru-RU" sz="2000" dirty="0" smtClean="0"/>
                        <a:t>60</a:t>
                      </a:r>
                      <a:endParaRPr lang="ru-RU" sz="2000" dirty="0"/>
                    </a:p>
                  </a:txBody>
                  <a:tcPr/>
                </a:tc>
                <a:tc>
                  <a:txBody>
                    <a:bodyPr/>
                    <a:lstStyle/>
                    <a:p>
                      <a:pPr algn="ctr"/>
                      <a:r>
                        <a:rPr lang="ru-RU" sz="2000" dirty="0" smtClean="0"/>
                        <a:t>2</a:t>
                      </a:r>
                      <a:endParaRPr lang="ru-RU" sz="2000" dirty="0"/>
                    </a:p>
                  </a:txBody>
                  <a:tcPr/>
                </a:tc>
                <a:tc vMerge="1">
                  <a:txBody>
                    <a:bodyPr/>
                    <a:lstStyle/>
                    <a:p>
                      <a:endParaRPr lang="ru-RU" dirty="0"/>
                    </a:p>
                  </a:txBody>
                  <a:tcPr/>
                </a:tc>
              </a:tr>
              <a:tr h="1382279">
                <a:tc>
                  <a:txBody>
                    <a:bodyPr/>
                    <a:lstStyle/>
                    <a:p>
                      <a:pPr algn="ctr"/>
                      <a:endParaRPr lang="ru-RU" sz="2000" dirty="0" smtClean="0"/>
                    </a:p>
                    <a:p>
                      <a:pPr algn="ctr"/>
                      <a:r>
                        <a:rPr lang="ru-RU" sz="2000" dirty="0" smtClean="0"/>
                        <a:t>30</a:t>
                      </a:r>
                      <a:endParaRPr lang="ru-RU" sz="2000" dirty="0"/>
                    </a:p>
                  </a:txBody>
                  <a:tcPr/>
                </a:tc>
                <a:tc>
                  <a:txBody>
                    <a:bodyPr/>
                    <a:lstStyle/>
                    <a:p>
                      <a:pPr algn="ctr"/>
                      <a:endParaRPr lang="ru-RU" sz="2000" dirty="0" smtClean="0"/>
                    </a:p>
                    <a:p>
                      <a:pPr algn="ctr"/>
                      <a:r>
                        <a:rPr lang="ru-RU" sz="2000" dirty="0" smtClean="0"/>
                        <a:t>1</a:t>
                      </a:r>
                      <a:endParaRPr lang="ru-RU" sz="2000" dirty="0"/>
                    </a:p>
                  </a:txBody>
                  <a:tcPr/>
                </a:tc>
                <a:tc vMerge="1">
                  <a:txBody>
                    <a:bodyPr/>
                    <a:lstStyle/>
                    <a:p>
                      <a:endParaRPr lang="ru-RU" dirty="0"/>
                    </a:p>
                  </a:txBody>
                  <a:tcPr/>
                </a:tc>
              </a:tr>
            </a:tbl>
          </a:graphicData>
        </a:graphic>
      </p:graphicFrame>
    </p:spTree>
    <p:extLst>
      <p:ext uri="{BB962C8B-B14F-4D97-AF65-F5344CB8AC3E}">
        <p14:creationId xmlns:p14="http://schemas.microsoft.com/office/powerpoint/2010/main" xmlns="" val="4279049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28601"/>
            <a:ext cx="10485120" cy="1130300"/>
          </a:xfrm>
        </p:spPr>
        <p:txBody>
          <a:bodyPr>
            <a:normAutofit/>
          </a:bodyPr>
          <a:lstStyle/>
          <a:p>
            <a:r>
              <a:rPr lang="ru-RU" sz="4000" b="1" dirty="0">
                <a:solidFill>
                  <a:schemeClr val="accent2"/>
                </a:solidFill>
                <a:latin typeface="Arial Narrow" panose="020B0606020202030204" pitchFamily="34" charset="0"/>
                <a:cs typeface="Times New Roman" panose="02020603050405020304" pitchFamily="18" charset="0"/>
              </a:rPr>
              <a:t>4. Доброжелательность, вежливость </a:t>
            </a:r>
            <a:br>
              <a:rPr lang="ru-RU" sz="4000" b="1" dirty="0">
                <a:solidFill>
                  <a:schemeClr val="accent2"/>
                </a:solidFill>
                <a:latin typeface="Arial Narrow" panose="020B0606020202030204" pitchFamily="34" charset="0"/>
                <a:cs typeface="Times New Roman" panose="02020603050405020304" pitchFamily="18" charset="0"/>
              </a:rPr>
            </a:br>
            <a:r>
              <a:rPr lang="ru-RU" sz="4000" b="1" dirty="0">
                <a:solidFill>
                  <a:schemeClr val="accent2"/>
                </a:solidFill>
                <a:latin typeface="Arial Narrow" panose="020B0606020202030204" pitchFamily="34" charset="0"/>
                <a:cs typeface="Times New Roman" panose="02020603050405020304" pitchFamily="18" charset="0"/>
              </a:rPr>
              <a:t>работников организаций</a:t>
            </a:r>
            <a:endParaRPr lang="ru-RU" sz="4000" dirty="0">
              <a:solidFill>
                <a:schemeClr val="accent2"/>
              </a:solidFill>
              <a:latin typeface="Arial Narrow" panose="020B0606020202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4014491505"/>
              </p:ext>
            </p:extLst>
          </p:nvPr>
        </p:nvGraphicFramePr>
        <p:xfrm>
          <a:off x="1097279" y="1473201"/>
          <a:ext cx="10396219" cy="4579021"/>
        </p:xfrm>
        <a:graphic>
          <a:graphicData uri="http://schemas.openxmlformats.org/drawingml/2006/table">
            <a:tbl>
              <a:tblPr firstRow="1" bandRow="1">
                <a:tableStyleId>{5C22544A-7EE6-4342-B048-85BDC9FD1C3A}</a:tableStyleId>
              </a:tblPr>
              <a:tblGrid>
                <a:gridCol w="6751321"/>
                <a:gridCol w="1968500"/>
                <a:gridCol w="1676398"/>
              </a:tblGrid>
              <a:tr h="880035">
                <a:tc>
                  <a:txBody>
                    <a:bodyPr/>
                    <a:lstStyle/>
                    <a:p>
                      <a:pPr algn="ctr"/>
                      <a:r>
                        <a:rPr lang="ru-RU" dirty="0" smtClean="0"/>
                        <a:t>Показатели </a:t>
                      </a:r>
                      <a:endParaRPr lang="ru-RU" dirty="0"/>
                    </a:p>
                  </a:txBody>
                  <a:tcPr/>
                </a:tc>
                <a:tc>
                  <a:txBody>
                    <a:bodyPr/>
                    <a:lstStyle/>
                    <a:p>
                      <a:pPr algn="ctr"/>
                      <a:r>
                        <a:rPr lang="ru-RU" dirty="0" smtClean="0"/>
                        <a:t>Коэффициент значимости показателей</a:t>
                      </a:r>
                      <a:endParaRPr lang="ru-RU" dirty="0"/>
                    </a:p>
                  </a:txBody>
                  <a:tcPr/>
                </a:tc>
                <a:tc>
                  <a:txBody>
                    <a:bodyPr/>
                    <a:lstStyle/>
                    <a:p>
                      <a:pPr algn="ctr"/>
                      <a:r>
                        <a:rPr lang="ru-RU" dirty="0" smtClean="0"/>
                        <a:t>Значение параметров в баллах</a:t>
                      </a:r>
                      <a:endParaRPr lang="ru-RU" dirty="0"/>
                    </a:p>
                  </a:txBody>
                  <a:tcPr/>
                </a:tc>
              </a:tr>
              <a:tr h="1408056">
                <a:tc>
                  <a:txBody>
                    <a:bodyPr/>
                    <a:lstStyle/>
                    <a:p>
                      <a:r>
                        <a:rPr lang="ru-RU" dirty="0" smtClean="0"/>
                        <a:t>4.1.</a:t>
                      </a:r>
                      <a:r>
                        <a:rPr lang="ru-RU" sz="1800" kern="1200" dirty="0" smtClean="0">
                          <a:solidFill>
                            <a:schemeClr val="dk1"/>
                          </a:solidFill>
                          <a:effectLst/>
                          <a:latin typeface="+mn-lt"/>
                          <a:ea typeface="+mn-ea"/>
                          <a:cs typeface="+mn-cs"/>
                        </a:rPr>
                        <a:t> Доля получателей услуг, удовлетворенных доброжелательностью, вежливостью работников организации, обеспечивающих первичный контакт и информирование получателя услуги при непосредственном обращении в организацию </a:t>
                      </a:r>
                      <a:endParaRPr lang="ru-RU" dirty="0"/>
                    </a:p>
                  </a:txBody>
                  <a:tcPr/>
                </a:tc>
                <a:tc>
                  <a:txBody>
                    <a:bodyPr/>
                    <a:lstStyle/>
                    <a:p>
                      <a:pPr algn="ctr"/>
                      <a:endParaRPr lang="ru-RU" dirty="0" smtClean="0"/>
                    </a:p>
                    <a:p>
                      <a:pPr algn="ctr"/>
                      <a:endParaRPr lang="ru-RU" dirty="0" smtClean="0"/>
                    </a:p>
                    <a:p>
                      <a:pPr algn="ctr"/>
                      <a:r>
                        <a:rPr lang="ru-RU" dirty="0" smtClean="0"/>
                        <a:t>0,4</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tr>
              <a:tr h="1144046">
                <a:tc>
                  <a:txBody>
                    <a:bodyPr/>
                    <a:lstStyle/>
                    <a:p>
                      <a:r>
                        <a:rPr lang="ru-RU" dirty="0" smtClean="0"/>
                        <a:t>4.2. </a:t>
                      </a:r>
                      <a:r>
                        <a:rPr lang="ru-RU" sz="1800" kern="1200" dirty="0" smtClean="0">
                          <a:solidFill>
                            <a:schemeClr val="dk1"/>
                          </a:solidFill>
                          <a:effectLst/>
                          <a:latin typeface="+mn-lt"/>
                          <a:ea typeface="+mn-ea"/>
                          <a:cs typeface="+mn-cs"/>
                        </a:rPr>
                        <a:t>Доля получателей услуг, удовлетворенных доброжелательностью, вежливостью работников организации, обеспечивающих непосредственное оказание услуги при обращении в организацию </a:t>
                      </a:r>
                      <a:endParaRPr lang="ru-RU" dirty="0"/>
                    </a:p>
                  </a:txBody>
                  <a:tcPr/>
                </a:tc>
                <a:tc>
                  <a:txBody>
                    <a:bodyPr/>
                    <a:lstStyle/>
                    <a:p>
                      <a:pPr algn="ctr"/>
                      <a:endParaRPr lang="ru-RU" dirty="0" smtClean="0"/>
                    </a:p>
                    <a:p>
                      <a:pPr algn="ctr"/>
                      <a:endParaRPr lang="ru-RU" dirty="0" smtClean="0"/>
                    </a:p>
                    <a:p>
                      <a:pPr algn="ctr"/>
                      <a:r>
                        <a:rPr lang="ru-RU" dirty="0" smtClean="0"/>
                        <a:t>0,4</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tr>
              <a:tr h="1012861">
                <a:tc>
                  <a:txBody>
                    <a:bodyPr/>
                    <a:lstStyle/>
                    <a:p>
                      <a:r>
                        <a:rPr lang="ru-RU" dirty="0" smtClean="0"/>
                        <a:t>4.3. </a:t>
                      </a:r>
                      <a:r>
                        <a:rPr lang="ru-RU" sz="1800" kern="1200" dirty="0" smtClean="0">
                          <a:solidFill>
                            <a:schemeClr val="dk1"/>
                          </a:solidFill>
                          <a:effectLst/>
                          <a:latin typeface="+mn-lt"/>
                          <a:ea typeface="+mn-ea"/>
                          <a:cs typeface="+mn-cs"/>
                        </a:rPr>
                        <a:t>Доля получателей образовательных услуг, удовлетворенных доброжелательностью, вежливостью работников организации при использовании дистанционных форм взаимодействия </a:t>
                      </a:r>
                      <a:endParaRPr lang="ru-RU" dirty="0"/>
                    </a:p>
                  </a:txBody>
                  <a:tcPr/>
                </a:tc>
                <a:tc>
                  <a:txBody>
                    <a:bodyPr/>
                    <a:lstStyle/>
                    <a:p>
                      <a:pPr algn="ctr"/>
                      <a:endParaRPr lang="ru-RU" dirty="0" smtClean="0"/>
                    </a:p>
                    <a:p>
                      <a:pPr algn="ctr"/>
                      <a:endParaRPr lang="ru-RU" dirty="0" smtClean="0"/>
                    </a:p>
                    <a:p>
                      <a:pPr algn="ctr"/>
                      <a:r>
                        <a:rPr lang="ru-RU" dirty="0" smtClean="0"/>
                        <a:t>0,2</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tr>
            </a:tbl>
          </a:graphicData>
        </a:graphic>
      </p:graphicFrame>
    </p:spTree>
    <p:extLst>
      <p:ext uri="{BB962C8B-B14F-4D97-AF65-F5344CB8AC3E}">
        <p14:creationId xmlns:p14="http://schemas.microsoft.com/office/powerpoint/2010/main" xmlns="" val="3652790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10447020" cy="1148497"/>
          </a:xfrm>
        </p:spPr>
        <p:txBody>
          <a:bodyPr>
            <a:noAutofit/>
          </a:bodyPr>
          <a:lstStyle/>
          <a:p>
            <a:r>
              <a:rPr lang="ru-RU" sz="4000" b="1" dirty="0">
                <a:solidFill>
                  <a:schemeClr val="accent2"/>
                </a:solidFill>
                <a:latin typeface="Arial Narrow" panose="020B0606020202030204" pitchFamily="34" charset="0"/>
                <a:cs typeface="Times New Roman" panose="02020603050405020304" pitchFamily="18" charset="0"/>
              </a:rPr>
              <a:t>5. Удовлетворенность условиями осуществления образовательной деятельности организаций</a:t>
            </a:r>
            <a:endParaRPr lang="ru-RU" sz="4000" dirty="0">
              <a:solidFill>
                <a:schemeClr val="accent2"/>
              </a:solidFill>
              <a:latin typeface="Arial Narrow" panose="020B0606020202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3931360581"/>
              </p:ext>
            </p:extLst>
          </p:nvPr>
        </p:nvGraphicFramePr>
        <p:xfrm>
          <a:off x="1096963" y="1625600"/>
          <a:ext cx="10447338" cy="3931920"/>
        </p:xfrm>
        <a:graphic>
          <a:graphicData uri="http://schemas.openxmlformats.org/drawingml/2006/table">
            <a:tbl>
              <a:tblPr firstRow="1" bandRow="1">
                <a:tableStyleId>{5C22544A-7EE6-4342-B048-85BDC9FD1C3A}</a:tableStyleId>
              </a:tblPr>
              <a:tblGrid>
                <a:gridCol w="6027737"/>
                <a:gridCol w="2387600"/>
                <a:gridCol w="2032001"/>
              </a:tblGrid>
              <a:tr h="370840">
                <a:tc>
                  <a:txBody>
                    <a:bodyPr/>
                    <a:lstStyle/>
                    <a:p>
                      <a:pPr algn="ctr"/>
                      <a:r>
                        <a:rPr lang="ru-RU" dirty="0" smtClean="0"/>
                        <a:t>Показатели </a:t>
                      </a:r>
                      <a:endParaRPr lang="ru-RU" dirty="0"/>
                    </a:p>
                  </a:txBody>
                  <a:tcPr/>
                </a:tc>
                <a:tc>
                  <a:txBody>
                    <a:bodyPr/>
                    <a:lstStyle/>
                    <a:p>
                      <a:pPr algn="ctr"/>
                      <a:r>
                        <a:rPr lang="ru-RU" dirty="0" smtClean="0"/>
                        <a:t>Коэффициент значимости показателей</a:t>
                      </a:r>
                      <a:endParaRPr lang="ru-RU" dirty="0"/>
                    </a:p>
                  </a:txBody>
                  <a:tcPr/>
                </a:tc>
                <a:tc>
                  <a:txBody>
                    <a:bodyPr/>
                    <a:lstStyle/>
                    <a:p>
                      <a:pPr algn="ctr"/>
                      <a:r>
                        <a:rPr lang="ru-RU" dirty="0" smtClean="0"/>
                        <a:t>Значение параметров в баллах</a:t>
                      </a:r>
                      <a:endParaRPr lang="ru-RU" dirty="0"/>
                    </a:p>
                  </a:txBody>
                  <a:tcPr/>
                </a:tc>
              </a:tr>
              <a:tr h="370840">
                <a:tc>
                  <a:txBody>
                    <a:bodyPr/>
                    <a:lstStyle/>
                    <a:p>
                      <a:r>
                        <a:rPr lang="ru-RU" dirty="0" smtClean="0"/>
                        <a:t>5.1.</a:t>
                      </a:r>
                      <a:r>
                        <a:rPr lang="ru-RU" sz="1800" kern="1200" dirty="0" smtClean="0">
                          <a:solidFill>
                            <a:schemeClr val="dk1"/>
                          </a:solidFill>
                          <a:effectLst/>
                          <a:latin typeface="+mn-lt"/>
                          <a:ea typeface="+mn-ea"/>
                          <a:cs typeface="+mn-cs"/>
                        </a:rPr>
                        <a:t> Доля получателей образовательных услуг, которые готовы рекомендовать организацию родственникам и знакомым (могли бы ее рекомендовать, если бы была возможность выбора организации) </a:t>
                      </a:r>
                      <a:endParaRPr lang="ru-RU" dirty="0"/>
                    </a:p>
                  </a:txBody>
                  <a:tcPr/>
                </a:tc>
                <a:tc>
                  <a:txBody>
                    <a:bodyPr/>
                    <a:lstStyle/>
                    <a:p>
                      <a:pPr algn="ctr"/>
                      <a:endParaRPr lang="ru-RU" dirty="0" smtClean="0"/>
                    </a:p>
                    <a:p>
                      <a:pPr algn="ctr"/>
                      <a:endParaRPr lang="ru-RU" dirty="0" smtClean="0"/>
                    </a:p>
                    <a:p>
                      <a:pPr algn="ctr"/>
                      <a:r>
                        <a:rPr lang="ru-RU" dirty="0" smtClean="0"/>
                        <a:t>0,3</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tr>
              <a:tr h="370840">
                <a:tc>
                  <a:txBody>
                    <a:bodyPr/>
                    <a:lstStyle/>
                    <a:p>
                      <a:r>
                        <a:rPr lang="ru-RU" dirty="0" smtClean="0"/>
                        <a:t>5.2. </a:t>
                      </a:r>
                      <a:r>
                        <a:rPr lang="ru-RU" sz="1800" kern="1200" dirty="0" smtClean="0">
                          <a:solidFill>
                            <a:schemeClr val="dk1"/>
                          </a:solidFill>
                          <a:effectLst/>
                          <a:latin typeface="+mn-lt"/>
                          <a:ea typeface="+mn-ea"/>
                          <a:cs typeface="+mn-cs"/>
                        </a:rPr>
                        <a:t>Доля получателей услуг, удовлетворенных удобством</a:t>
                      </a:r>
                      <a:r>
                        <a:rPr lang="ru-RU" sz="1800" kern="1200" baseline="0" dirty="0" smtClean="0">
                          <a:solidFill>
                            <a:schemeClr val="dk1"/>
                          </a:solidFill>
                          <a:effectLst/>
                          <a:latin typeface="+mn-lt"/>
                          <a:ea typeface="+mn-ea"/>
                          <a:cs typeface="+mn-cs"/>
                        </a:rPr>
                        <a:t> </a:t>
                      </a:r>
                      <a:r>
                        <a:rPr lang="ru-RU" sz="1800" kern="1200" dirty="0" smtClean="0">
                          <a:solidFill>
                            <a:schemeClr val="dk1"/>
                          </a:solidFill>
                          <a:effectLst/>
                          <a:latin typeface="+mn-lt"/>
                          <a:ea typeface="+mn-ea"/>
                          <a:cs typeface="+mn-cs"/>
                        </a:rPr>
                        <a:t>графика работы организации </a:t>
                      </a:r>
                    </a:p>
                    <a:p>
                      <a:endParaRPr lang="ru-RU" dirty="0"/>
                    </a:p>
                  </a:txBody>
                  <a:tcPr/>
                </a:tc>
                <a:tc>
                  <a:txBody>
                    <a:bodyPr/>
                    <a:lstStyle/>
                    <a:p>
                      <a:pPr algn="ctr"/>
                      <a:endParaRPr lang="ru-RU" dirty="0" smtClean="0"/>
                    </a:p>
                    <a:p>
                      <a:pPr algn="ctr"/>
                      <a:endParaRPr lang="ru-RU" dirty="0" smtClean="0"/>
                    </a:p>
                    <a:p>
                      <a:pPr algn="ctr"/>
                      <a:r>
                        <a:rPr lang="ru-RU" dirty="0" smtClean="0"/>
                        <a:t>0,2</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tr>
              <a:tr h="370840">
                <a:tc>
                  <a:txBody>
                    <a:bodyPr/>
                    <a:lstStyle/>
                    <a:p>
                      <a:r>
                        <a:rPr lang="ru-RU" dirty="0" smtClean="0"/>
                        <a:t>5.3. </a:t>
                      </a:r>
                      <a:r>
                        <a:rPr lang="ru-RU" sz="1800" kern="1200" dirty="0" smtClean="0">
                          <a:solidFill>
                            <a:schemeClr val="dk1"/>
                          </a:solidFill>
                          <a:effectLst/>
                          <a:latin typeface="+mn-lt"/>
                          <a:ea typeface="+mn-ea"/>
                          <a:cs typeface="+mn-cs"/>
                        </a:rPr>
                        <a:t>Доля получателей образовательных услуг, удовлетворенных в целом условиями оказания образовательных услуг в организации </a:t>
                      </a:r>
                      <a:endParaRPr lang="ru-RU" dirty="0"/>
                    </a:p>
                  </a:txBody>
                  <a:tcPr/>
                </a:tc>
                <a:tc>
                  <a:txBody>
                    <a:bodyPr/>
                    <a:lstStyle/>
                    <a:p>
                      <a:pPr algn="ctr"/>
                      <a:endParaRPr lang="ru-RU" dirty="0" smtClean="0"/>
                    </a:p>
                    <a:p>
                      <a:pPr algn="ctr"/>
                      <a:endParaRPr lang="ru-RU" dirty="0" smtClean="0"/>
                    </a:p>
                    <a:p>
                      <a:pPr algn="ctr"/>
                      <a:r>
                        <a:rPr lang="ru-RU" dirty="0" smtClean="0"/>
                        <a:t>0,5</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tr>
            </a:tbl>
          </a:graphicData>
        </a:graphic>
      </p:graphicFrame>
    </p:spTree>
    <p:extLst>
      <p:ext uri="{BB962C8B-B14F-4D97-AF65-F5344CB8AC3E}">
        <p14:creationId xmlns:p14="http://schemas.microsoft.com/office/powerpoint/2010/main" xmlns="" val="1413892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114300"/>
            <a:ext cx="10058400" cy="1028700"/>
          </a:xfrm>
        </p:spPr>
        <p:txBody>
          <a:bodyPr>
            <a:normAutofit/>
          </a:bodyPr>
          <a:lstStyle/>
          <a:p>
            <a:pPr algn="ctr"/>
            <a:r>
              <a:rPr lang="ru-RU" sz="4400" b="1" dirty="0" smtClean="0">
                <a:solidFill>
                  <a:schemeClr val="accent2"/>
                </a:solidFill>
                <a:latin typeface="Arial Narrow" panose="020B0606020202030204" pitchFamily="34" charset="0"/>
              </a:rPr>
              <a:t>Нормативный документы</a:t>
            </a:r>
            <a:endParaRPr lang="ru-RU" sz="4400" b="1" dirty="0">
              <a:solidFill>
                <a:schemeClr val="accent2"/>
              </a:solidFill>
              <a:latin typeface="Arial Narrow" panose="020B0606020202030204" pitchFamily="34" charset="0"/>
            </a:endParaRPr>
          </a:p>
        </p:txBody>
      </p:sp>
      <p:sp>
        <p:nvSpPr>
          <p:cNvPr id="5" name="Объект 4"/>
          <p:cNvSpPr>
            <a:spLocks noGrp="1"/>
          </p:cNvSpPr>
          <p:nvPr>
            <p:ph idx="1"/>
          </p:nvPr>
        </p:nvSpPr>
        <p:spPr>
          <a:xfrm>
            <a:off x="1097280" y="1663700"/>
            <a:ext cx="10612120" cy="4546600"/>
          </a:xfrm>
        </p:spPr>
        <p:txBody>
          <a:bodyPr>
            <a:normAutofit fontScale="77500" lnSpcReduction="20000"/>
          </a:bodyPr>
          <a:lstStyle/>
          <a:p>
            <a:pPr marL="268288" indent="-268288">
              <a:lnSpc>
                <a:spcPct val="100000"/>
              </a:lnSpc>
              <a:spcBef>
                <a:spcPts val="600"/>
              </a:spcBef>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3100" u="sng" dirty="0">
                <a:solidFill>
                  <a:schemeClr val="tx1"/>
                </a:solidFill>
                <a:latin typeface="Arial Narrow" panose="020B0606020202030204" pitchFamily="34" charset="0"/>
              </a:rPr>
              <a:t>П</a:t>
            </a:r>
            <a:r>
              <a:rPr lang="ru-RU" sz="3100" u="sng" dirty="0" smtClean="0">
                <a:solidFill>
                  <a:schemeClr val="tx1"/>
                </a:solidFill>
                <a:latin typeface="Arial Narrow" panose="020B0606020202030204" pitchFamily="34" charset="0"/>
              </a:rPr>
              <a:t>риказ Министерства просвещения Российской Федерации от 13 марта 2019 № 114 «Об утверждении показателей, характеризующих общие критерии оценки качества условий осуществления образовательной деятельности организациями, осуществляющими образовательную деятельность по основным общеобразовательным программам, образовательным программам среднего профессионального образования, основным программам профессионального обучения, дополнительным общеобразовательным программам»</a:t>
            </a:r>
          </a:p>
          <a:p>
            <a:pPr marL="268288" indent="-268288">
              <a:lnSpc>
                <a:spcPct val="100000"/>
              </a:lnSpc>
              <a:spcBef>
                <a:spcPts val="600"/>
              </a:spcBef>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3100" u="sng" dirty="0" smtClean="0">
                <a:solidFill>
                  <a:schemeClr val="tx1"/>
                </a:solidFill>
                <a:latin typeface="Arial Narrow" panose="020B0606020202030204" pitchFamily="34" charset="0"/>
              </a:rPr>
              <a:t>Приказ Министерства труда и социальной защиты РФ от 31 мая 2018 № 344н «Об утверждении Единого порядка расчета показателей, характеризующих общие критерии оценки качества условий оказания услуг организациями в сфере культуры, охраны здоровья, образования, социального обслуживания и федеральными учреждениями медико-социальной экспертизы» </a:t>
            </a:r>
          </a:p>
          <a:p>
            <a:pPr marL="268288" indent="-268288">
              <a:lnSpc>
                <a:spcPct val="100000"/>
              </a:lnSpc>
              <a:spcBef>
                <a:spcPts val="600"/>
              </a:spcBef>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3100" u="sng" dirty="0" smtClean="0">
                <a:solidFill>
                  <a:schemeClr val="tx1"/>
                </a:solidFill>
                <a:latin typeface="Arial Narrow" panose="020B0606020202030204" pitchFamily="34" charset="0"/>
              </a:rPr>
              <a:t>Методические </a:t>
            </a:r>
            <a:r>
              <a:rPr lang="ru-RU" sz="3100" u="sng" dirty="0">
                <a:solidFill>
                  <a:schemeClr val="tx1"/>
                </a:solidFill>
                <a:latin typeface="Arial Narrow" panose="020B0606020202030204" pitchFamily="34" charset="0"/>
              </a:rPr>
              <a:t>рекомендации к единому порядку расчета показателей с учетом отраслевых особенностей </a:t>
            </a:r>
            <a:endParaRPr lang="ru-RU" sz="3100" i="1" dirty="0">
              <a:solidFill>
                <a:srgbClr val="0070C0"/>
              </a:solidFill>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xmlns="" val="3457382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1800" y="139700"/>
            <a:ext cx="11760200" cy="1130300"/>
          </a:xfrm>
        </p:spPr>
        <p:txBody>
          <a:bodyPr anchor="ctr" anchorCtr="0">
            <a:noAutofit/>
          </a:bodyPr>
          <a:lstStyle/>
          <a:p>
            <a:r>
              <a:rPr lang="ru-RU" sz="3800" b="1" dirty="0">
                <a:solidFill>
                  <a:schemeClr val="accent2"/>
                </a:solidFill>
                <a:latin typeface="Arial Narrow" panose="020B0606020202030204" pitchFamily="34" charset="0"/>
                <a:cs typeface="Times New Roman" panose="02020603050405020304" pitchFamily="18" charset="0"/>
              </a:rPr>
              <a:t>1. Открытость и доступность информации об </a:t>
            </a:r>
            <a:r>
              <a:rPr lang="ru-RU" sz="3800" b="1" dirty="0" smtClean="0">
                <a:solidFill>
                  <a:schemeClr val="accent2"/>
                </a:solidFill>
                <a:latin typeface="Arial Narrow" panose="020B0606020202030204" pitchFamily="34" charset="0"/>
                <a:cs typeface="Times New Roman" panose="02020603050405020304" pitchFamily="18" charset="0"/>
              </a:rPr>
              <a:t>организации, осуществляющей образовательную деятельность</a:t>
            </a:r>
            <a:endParaRPr lang="ru-RU" sz="3800" b="1" dirty="0">
              <a:solidFill>
                <a:schemeClr val="accent2"/>
              </a:solidFill>
              <a:latin typeface="Arial Narrow" panose="020B0606020202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21799641"/>
              </p:ext>
            </p:extLst>
          </p:nvPr>
        </p:nvGraphicFramePr>
        <p:xfrm>
          <a:off x="673100" y="1358901"/>
          <a:ext cx="11074400" cy="4787899"/>
        </p:xfrm>
        <a:graphic>
          <a:graphicData uri="http://schemas.openxmlformats.org/drawingml/2006/table">
            <a:tbl>
              <a:tblPr firstRow="1" bandRow="1">
                <a:tableStyleId>{5C22544A-7EE6-4342-B048-85BDC9FD1C3A}</a:tableStyleId>
              </a:tblPr>
              <a:tblGrid>
                <a:gridCol w="7349217"/>
                <a:gridCol w="2120704"/>
                <a:gridCol w="1604479"/>
              </a:tblGrid>
              <a:tr h="920749">
                <a:tc>
                  <a:txBody>
                    <a:bodyPr/>
                    <a:lstStyle/>
                    <a:p>
                      <a:pPr algn="ctr"/>
                      <a:r>
                        <a:rPr lang="ru-RU" dirty="0" smtClean="0"/>
                        <a:t>Показатели </a:t>
                      </a:r>
                      <a:endParaRPr lang="ru-RU" dirty="0"/>
                    </a:p>
                  </a:txBody>
                  <a:tcPr/>
                </a:tc>
                <a:tc>
                  <a:txBody>
                    <a:bodyPr/>
                    <a:lstStyle/>
                    <a:p>
                      <a:pPr algn="ctr"/>
                      <a:r>
                        <a:rPr lang="ru-RU" dirty="0" smtClean="0"/>
                        <a:t>Коэффициент значимости показателей</a:t>
                      </a:r>
                      <a:endParaRPr lang="ru-RU" dirty="0"/>
                    </a:p>
                  </a:txBody>
                  <a:tcPr/>
                </a:tc>
                <a:tc>
                  <a:txBody>
                    <a:bodyPr/>
                    <a:lstStyle/>
                    <a:p>
                      <a:pPr algn="ctr"/>
                      <a:r>
                        <a:rPr lang="ru-RU" dirty="0" smtClean="0"/>
                        <a:t>Значение параметров в баллах</a:t>
                      </a:r>
                      <a:endParaRPr lang="ru-RU" dirty="0"/>
                    </a:p>
                  </a:txBody>
                  <a:tcPr/>
                </a:tc>
              </a:tr>
              <a:tr h="1749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1.1 </a:t>
                      </a:r>
                      <a:r>
                        <a:rPr lang="ru-RU" baseline="0" dirty="0" smtClean="0"/>
                        <a:t> </a:t>
                      </a:r>
                      <a:r>
                        <a:rPr lang="ru-RU" sz="1800" kern="1200" dirty="0" smtClean="0">
                          <a:solidFill>
                            <a:schemeClr val="dk1"/>
                          </a:solidFill>
                          <a:effectLst/>
                          <a:latin typeface="+mn-lt"/>
                          <a:ea typeface="+mn-ea"/>
                          <a:cs typeface="+mn-cs"/>
                        </a:rPr>
                        <a:t>Соответствие информации о деятельности организации, размещенной на общедоступных информационных ресурсах, ее содержанию и порядку (форме) размещения, установленным нормативными правовыми актами:</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effectLst/>
                          <a:latin typeface="+mn-lt"/>
                          <a:ea typeface="+mn-ea"/>
                          <a:cs typeface="+mn-cs"/>
                        </a:rPr>
                        <a:t>1.1.1.  на информационных стендах в помещении</a:t>
                      </a:r>
                      <a:r>
                        <a:rPr lang="ru-RU" sz="1800" kern="1200" baseline="0" dirty="0" smtClean="0">
                          <a:solidFill>
                            <a:schemeClr val="dk1"/>
                          </a:solidFill>
                          <a:effectLst/>
                          <a:latin typeface="+mn-lt"/>
                          <a:ea typeface="+mn-ea"/>
                          <a:cs typeface="+mn-cs"/>
                        </a:rPr>
                        <a:t> организации</a:t>
                      </a:r>
                      <a:endParaRPr lang="ru-RU"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effectLst/>
                          <a:latin typeface="+mn-lt"/>
                          <a:ea typeface="+mn-ea"/>
                          <a:cs typeface="+mn-cs"/>
                        </a:rPr>
                        <a:t>1.1.2.  на официальных сайтах организации в сети «Интернет»</a:t>
                      </a:r>
                      <a:endParaRPr lang="ru-RU" dirty="0" smtClean="0"/>
                    </a:p>
                  </a:txBody>
                  <a:tcPr/>
                </a:tc>
                <a:tc>
                  <a:txBody>
                    <a:bodyPr/>
                    <a:lstStyle/>
                    <a:p>
                      <a:pPr algn="ctr"/>
                      <a:endParaRPr lang="ru-RU" dirty="0" smtClean="0"/>
                    </a:p>
                    <a:p>
                      <a:pPr algn="ctr"/>
                      <a:endParaRPr lang="ru-RU" dirty="0" smtClean="0"/>
                    </a:p>
                    <a:p>
                      <a:pPr algn="ctr"/>
                      <a:r>
                        <a:rPr lang="ru-RU" dirty="0" smtClean="0"/>
                        <a:t>0,3</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tr>
              <a:tr h="9207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1.2.</a:t>
                      </a:r>
                      <a:r>
                        <a:rPr lang="ru-RU" sz="1800" kern="1200" dirty="0" smtClean="0">
                          <a:solidFill>
                            <a:schemeClr val="dk1"/>
                          </a:solidFill>
                          <a:effectLst/>
                          <a:latin typeface="+mn-lt"/>
                          <a:ea typeface="+mn-ea"/>
                          <a:cs typeface="+mn-cs"/>
                        </a:rPr>
                        <a:t> Наличие и функционирование на официальном сайте организации дистанционных способов обратной связи и взаимодействия с получателями услуг</a:t>
                      </a:r>
                      <a:endParaRPr lang="ru-RU" dirty="0" smtClean="0"/>
                    </a:p>
                  </a:txBody>
                  <a:tcPr/>
                </a:tc>
                <a:tc>
                  <a:txBody>
                    <a:bodyPr/>
                    <a:lstStyle/>
                    <a:p>
                      <a:pPr algn="ctr"/>
                      <a:endParaRPr lang="ru-RU" dirty="0" smtClean="0"/>
                    </a:p>
                    <a:p>
                      <a:pPr algn="ctr"/>
                      <a:endParaRPr lang="ru-RU" dirty="0" smtClean="0"/>
                    </a:p>
                    <a:p>
                      <a:pPr algn="ctr"/>
                      <a:r>
                        <a:rPr lang="ru-RU" dirty="0" smtClean="0"/>
                        <a:t>0,3</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tr>
              <a:tr h="1196975">
                <a:tc>
                  <a:txBody>
                    <a:bodyPr/>
                    <a:lstStyle/>
                    <a:p>
                      <a:r>
                        <a:rPr lang="ru-RU" dirty="0" smtClean="0"/>
                        <a:t>1.3. </a:t>
                      </a:r>
                      <a:r>
                        <a:rPr lang="ru-RU" sz="1800" kern="1200" dirty="0" smtClean="0">
                          <a:solidFill>
                            <a:schemeClr val="dk1"/>
                          </a:solidFill>
                          <a:effectLst/>
                          <a:latin typeface="+mn-lt"/>
                          <a:ea typeface="+mn-ea"/>
                          <a:cs typeface="+mn-cs"/>
                        </a:rPr>
                        <a:t>Доля получателей услуг, удовлетворенных открытостью, полнотой и доступностью информации о деятельности организации, размещенной на информационных стендах в помещении организации, на официальном сайте организации </a:t>
                      </a:r>
                      <a:endParaRPr lang="ru-RU" dirty="0"/>
                    </a:p>
                  </a:txBody>
                  <a:tcPr/>
                </a:tc>
                <a:tc>
                  <a:txBody>
                    <a:bodyPr/>
                    <a:lstStyle/>
                    <a:p>
                      <a:pPr algn="ctr"/>
                      <a:endParaRPr lang="ru-RU" dirty="0" smtClean="0"/>
                    </a:p>
                    <a:p>
                      <a:pPr algn="ctr"/>
                      <a:endParaRPr lang="ru-RU" dirty="0" smtClean="0"/>
                    </a:p>
                    <a:p>
                      <a:pPr algn="ctr"/>
                      <a:r>
                        <a:rPr lang="ru-RU" dirty="0" smtClean="0"/>
                        <a:t>0,4</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tr>
            </a:tbl>
          </a:graphicData>
        </a:graphic>
      </p:graphicFrame>
    </p:spTree>
    <p:extLst>
      <p:ext uri="{BB962C8B-B14F-4D97-AF65-F5344CB8AC3E}">
        <p14:creationId xmlns:p14="http://schemas.microsoft.com/office/powerpoint/2010/main" xmlns="" val="3457108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15900"/>
            <a:ext cx="10058400" cy="1387122"/>
          </a:xfrm>
        </p:spPr>
        <p:txBody>
          <a:bodyPr anchor="ctr" anchorCtr="0">
            <a:noAutofit/>
          </a:bodyPr>
          <a:lstStyle/>
          <a:p>
            <a:r>
              <a:rPr lang="ru-RU" sz="2800" dirty="0">
                <a:latin typeface="Arial Narrow" panose="020B0606020202030204" pitchFamily="34" charset="0"/>
              </a:rPr>
              <a:t>1.1  </a:t>
            </a:r>
            <a:r>
              <a:rPr lang="ru-RU" sz="2800" dirty="0">
                <a:solidFill>
                  <a:schemeClr val="dk1"/>
                </a:solidFill>
                <a:latin typeface="Arial Narrow" panose="020B0606020202030204" pitchFamily="34" charset="0"/>
              </a:rPr>
              <a:t>Соответствие информации о деятельности </a:t>
            </a:r>
            <a:r>
              <a:rPr lang="ru-RU" sz="2800" dirty="0" smtClean="0">
                <a:solidFill>
                  <a:schemeClr val="dk1"/>
                </a:solidFill>
                <a:latin typeface="Arial Narrow" panose="020B0606020202030204" pitchFamily="34" charset="0"/>
              </a:rPr>
              <a:t>организации, </a:t>
            </a:r>
            <a:r>
              <a:rPr lang="ru-RU" sz="2800" dirty="0">
                <a:solidFill>
                  <a:schemeClr val="dk1"/>
                </a:solidFill>
                <a:latin typeface="Arial Narrow" panose="020B0606020202030204" pitchFamily="34" charset="0"/>
              </a:rPr>
              <a:t>размещенной на общедоступных информационных ресурсах, ее содержанию и порядку (форме) размещения, установленным нормативными правовыми </a:t>
            </a:r>
            <a:r>
              <a:rPr lang="ru-RU" sz="2800" dirty="0" smtClean="0">
                <a:solidFill>
                  <a:schemeClr val="dk1"/>
                </a:solidFill>
                <a:latin typeface="Arial Narrow" panose="020B0606020202030204" pitchFamily="34" charset="0"/>
              </a:rPr>
              <a:t>актами:</a:t>
            </a:r>
            <a:endParaRPr lang="ru-RU" sz="2800" b="1" dirty="0">
              <a:solidFill>
                <a:schemeClr val="accent2"/>
              </a:solidFill>
              <a:latin typeface="Arial Narrow" panose="020B0606020202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3311293043"/>
              </p:ext>
            </p:extLst>
          </p:nvPr>
        </p:nvGraphicFramePr>
        <p:xfrm>
          <a:off x="622301" y="1603022"/>
          <a:ext cx="11010899" cy="4663440"/>
        </p:xfrm>
        <a:graphic>
          <a:graphicData uri="http://schemas.openxmlformats.org/drawingml/2006/table">
            <a:tbl>
              <a:tblPr firstRow="1" bandRow="1">
                <a:tableStyleId>{5C22544A-7EE6-4342-B048-85BDC9FD1C3A}</a:tableStyleId>
              </a:tblPr>
              <a:tblGrid>
                <a:gridCol w="3725333"/>
                <a:gridCol w="3725333"/>
                <a:gridCol w="3560233"/>
              </a:tblGrid>
              <a:tr h="1441436">
                <a:tc>
                  <a:txBody>
                    <a:bodyPr/>
                    <a:lstStyle/>
                    <a:p>
                      <a:r>
                        <a:rPr lang="ru-RU" dirty="0" smtClean="0"/>
                        <a:t>показатель</a:t>
                      </a:r>
                      <a:endParaRPr lang="ru-RU" dirty="0"/>
                    </a:p>
                  </a:txBody>
                  <a:tcPr/>
                </a:tc>
                <a:tc>
                  <a:txBody>
                    <a:bodyPr/>
                    <a:lstStyle/>
                    <a:p>
                      <a:r>
                        <a:rPr lang="ru-RU" dirty="0" smtClean="0"/>
                        <a:t>Документы</a:t>
                      </a:r>
                      <a:r>
                        <a:rPr lang="ru-RU" baseline="0" dirty="0" smtClean="0"/>
                        <a:t> в соответствии с которыми учитывается </a:t>
                      </a:r>
                      <a:r>
                        <a:rPr lang="ru-RU" dirty="0" smtClean="0"/>
                        <a:t>размещенная информация</a:t>
                      </a:r>
                      <a:endParaRPr lang="ru-RU" dirty="0"/>
                    </a:p>
                  </a:txBody>
                  <a:tcPr/>
                </a:tc>
                <a:tc>
                  <a:txBody>
                    <a:bodyPr/>
                    <a:lstStyle/>
                    <a:p>
                      <a:r>
                        <a:rPr lang="ru-RU" dirty="0" smtClean="0"/>
                        <a:t>Алгоритм определения фактического объема информации</a:t>
                      </a:r>
                      <a:r>
                        <a:rPr lang="ru-RU" baseline="0" dirty="0" smtClean="0"/>
                        <a:t> предполагает использование следующей шкалы</a:t>
                      </a:r>
                      <a:endParaRPr lang="ru-RU" dirty="0"/>
                    </a:p>
                  </a:txBody>
                  <a:tcPr/>
                </a:tc>
              </a:tr>
              <a:tr h="1171167">
                <a:tc>
                  <a:txBody>
                    <a:bodyPr/>
                    <a:lstStyle/>
                    <a:p>
                      <a:r>
                        <a:rPr lang="ru-RU" dirty="0" smtClean="0"/>
                        <a:t>1.1.1. на информационных стендах в помещении организации</a:t>
                      </a:r>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Методические рекомендации к единому порядку расчета показателей с учетом отраслевых особенностей (таблица</a:t>
                      </a:r>
                      <a:r>
                        <a:rPr lang="ru-RU" baseline="0" dirty="0" smtClean="0"/>
                        <a:t> </a:t>
                      </a:r>
                      <a:r>
                        <a:rPr lang="ru-RU" dirty="0" smtClean="0"/>
                        <a:t>3)</a:t>
                      </a:r>
                    </a:p>
                  </a:txBody>
                  <a:tcPr/>
                </a:tc>
                <a:tc rowSpan="2">
                  <a:txBody>
                    <a:bodyPr/>
                    <a:lstStyle/>
                    <a:p>
                      <a:endParaRPr lang="ru-RU" dirty="0" smtClean="0"/>
                    </a:p>
                    <a:p>
                      <a:r>
                        <a:rPr lang="ru-RU" dirty="0" smtClean="0"/>
                        <a:t>1-</a:t>
                      </a:r>
                      <a:r>
                        <a:rPr lang="ru-RU" baseline="0" dirty="0" smtClean="0"/>
                        <a:t> информация представлена в полном объеме</a:t>
                      </a:r>
                    </a:p>
                    <a:p>
                      <a:r>
                        <a:rPr lang="ru-RU" baseline="0" dirty="0" smtClean="0"/>
                        <a:t>0,5 – информация представлена частично (в таблице указан перечень информации по каждому пункту)</a:t>
                      </a:r>
                    </a:p>
                    <a:p>
                      <a:r>
                        <a:rPr lang="ru-RU" baseline="0" dirty="0" smtClean="0"/>
                        <a:t>0 – информация отсутствует</a:t>
                      </a:r>
                      <a:endParaRPr lang="ru-RU" dirty="0"/>
                    </a:p>
                  </a:txBody>
                  <a:tcPr/>
                </a:tc>
              </a:tr>
              <a:tr h="1981975">
                <a:tc>
                  <a:txBody>
                    <a:bodyPr/>
                    <a:lstStyle/>
                    <a:p>
                      <a:r>
                        <a:rPr lang="ru-RU" dirty="0" smtClean="0"/>
                        <a:t>1.1.3. на официальном сайте организации в информационно-телекоммуникационной сети «Интернет»</a:t>
                      </a:r>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Постановление Правительства Российской Федерации от 10 июля 2013 № 582</a:t>
                      </a:r>
                    </a:p>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Методические рекомендации к единому порядку расчета показателей с учетом отраслевых особенностей (таблица</a:t>
                      </a:r>
                      <a:r>
                        <a:rPr lang="ru-RU" baseline="0" dirty="0" smtClean="0"/>
                        <a:t> 2</a:t>
                      </a:r>
                      <a:r>
                        <a:rPr lang="ru-RU" dirty="0" smtClean="0"/>
                        <a:t>)</a:t>
                      </a:r>
                    </a:p>
                  </a:txBody>
                  <a:tcPr/>
                </a:tc>
                <a:tc vMerge="1">
                  <a:txBody>
                    <a:bodyPr/>
                    <a:lstStyle/>
                    <a:p>
                      <a:endParaRPr lang="ru-RU" dirty="0"/>
                    </a:p>
                  </a:txBody>
                  <a:tcPr/>
                </a:tc>
              </a:tr>
            </a:tbl>
          </a:graphicData>
        </a:graphic>
      </p:graphicFrame>
    </p:spTree>
    <p:extLst>
      <p:ext uri="{BB962C8B-B14F-4D97-AF65-F5344CB8AC3E}">
        <p14:creationId xmlns:p14="http://schemas.microsoft.com/office/powerpoint/2010/main" xmlns="" val="135003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097280" y="140677"/>
            <a:ext cx="10058400" cy="1237957"/>
          </a:xfrm>
        </p:spPr>
        <p:txBody>
          <a:bodyPr>
            <a:normAutofit/>
          </a:bodyPr>
          <a:lstStyle/>
          <a:p>
            <a:r>
              <a:rPr lang="ru-RU" sz="2800" dirty="0">
                <a:latin typeface="Arial Narrow" panose="020B0606020202030204" pitchFamily="34" charset="0"/>
              </a:rPr>
              <a:t>1.2.</a:t>
            </a:r>
            <a:r>
              <a:rPr lang="ru-RU" sz="2800" dirty="0">
                <a:solidFill>
                  <a:schemeClr val="dk1"/>
                </a:solidFill>
                <a:latin typeface="Arial Narrow" panose="020B0606020202030204" pitchFamily="34" charset="0"/>
              </a:rPr>
              <a:t> Наличие и функционирование на официальном сайте организации дистанционных способов обратной связи и взаимодействия с получателями </a:t>
            </a:r>
            <a:r>
              <a:rPr lang="ru-RU" sz="2800" dirty="0" smtClean="0">
                <a:solidFill>
                  <a:schemeClr val="dk1"/>
                </a:solidFill>
                <a:latin typeface="Arial Narrow" panose="020B0606020202030204" pitchFamily="34" charset="0"/>
              </a:rPr>
              <a:t>услуг</a:t>
            </a:r>
            <a:endParaRPr lang="ru-RU" sz="2800" dirty="0"/>
          </a:p>
        </p:txBody>
      </p:sp>
      <p:graphicFrame>
        <p:nvGraphicFramePr>
          <p:cNvPr id="2" name="Объект 1"/>
          <p:cNvGraphicFramePr>
            <a:graphicFrameLocks noGrp="1"/>
          </p:cNvGraphicFramePr>
          <p:nvPr>
            <p:ph idx="1"/>
            <p:extLst>
              <p:ext uri="{D42A27DB-BD31-4B8C-83A1-F6EECF244321}">
                <p14:modId xmlns:p14="http://schemas.microsoft.com/office/powerpoint/2010/main" xmlns="" val="786903766"/>
              </p:ext>
            </p:extLst>
          </p:nvPr>
        </p:nvGraphicFramePr>
        <p:xfrm>
          <a:off x="407963" y="1378634"/>
          <a:ext cx="11451101" cy="4867422"/>
        </p:xfrm>
        <a:graphic>
          <a:graphicData uri="http://schemas.openxmlformats.org/drawingml/2006/table">
            <a:tbl>
              <a:tblPr firstRow="1" bandRow="1">
                <a:tableStyleId>{5C22544A-7EE6-4342-B048-85BDC9FD1C3A}</a:tableStyleId>
              </a:tblPr>
              <a:tblGrid>
                <a:gridCol w="5835394"/>
                <a:gridCol w="3418854"/>
                <a:gridCol w="2196853"/>
              </a:tblGrid>
              <a:tr h="918381">
                <a:tc>
                  <a:txBody>
                    <a:bodyPr/>
                    <a:lstStyle/>
                    <a:p>
                      <a:r>
                        <a:rPr lang="ru-RU" dirty="0" smtClean="0"/>
                        <a:t>Параметры показателя</a:t>
                      </a:r>
                      <a:endParaRPr lang="ru-RU" dirty="0"/>
                    </a:p>
                  </a:txBody>
                  <a:tcPr/>
                </a:tc>
                <a:tc>
                  <a:txBody>
                    <a:bodyPr/>
                    <a:lstStyle/>
                    <a:p>
                      <a:r>
                        <a:rPr lang="ru-RU" dirty="0" smtClean="0"/>
                        <a:t>Индикаторы параметров</a:t>
                      </a:r>
                      <a:r>
                        <a:rPr lang="ru-RU" baseline="0" dirty="0" smtClean="0"/>
                        <a:t> показателей </a:t>
                      </a:r>
                      <a:endParaRPr lang="ru-RU" dirty="0"/>
                    </a:p>
                  </a:txBody>
                  <a:tcPr/>
                </a:tc>
                <a:tc>
                  <a:txBody>
                    <a:bodyPr/>
                    <a:lstStyle/>
                    <a:p>
                      <a:r>
                        <a:rPr lang="ru-RU" dirty="0" smtClean="0"/>
                        <a:t>Значение параметров в баллах</a:t>
                      </a:r>
                      <a:endParaRPr lang="ru-RU" dirty="0"/>
                    </a:p>
                  </a:txBody>
                  <a:tcPr/>
                </a:tc>
              </a:tr>
              <a:tr h="109818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1.2.</a:t>
                      </a:r>
                      <a:r>
                        <a:rPr lang="ru-RU" sz="1800" kern="1200" dirty="0" smtClean="0">
                          <a:solidFill>
                            <a:schemeClr val="dk1"/>
                          </a:solidFill>
                          <a:effectLst/>
                          <a:latin typeface="+mn-lt"/>
                          <a:ea typeface="+mn-ea"/>
                          <a:cs typeface="+mn-cs"/>
                        </a:rPr>
                        <a:t> Наличие на официальном сайте организации информации о дистанционных способов обратной связи и взаимодействия с получателями услуг и их функционирование:</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dirty="0" smtClean="0">
                          <a:solidFill>
                            <a:schemeClr val="dk1"/>
                          </a:solidFill>
                          <a:effectLst/>
                          <a:latin typeface="+mn-lt"/>
                          <a:ea typeface="+mn-ea"/>
                          <a:cs typeface="+mn-cs"/>
                        </a:rPr>
                        <a:t>абонентского номера телефона;</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dirty="0" smtClean="0">
                          <a:solidFill>
                            <a:schemeClr val="dk1"/>
                          </a:solidFill>
                          <a:effectLst/>
                          <a:latin typeface="+mn-lt"/>
                          <a:ea typeface="+mn-ea"/>
                          <a:cs typeface="+mn-cs"/>
                        </a:rPr>
                        <a:t>адрес электронной</a:t>
                      </a:r>
                      <a:r>
                        <a:rPr lang="ru-RU" sz="1800" kern="1200" baseline="0" dirty="0" smtClean="0">
                          <a:solidFill>
                            <a:schemeClr val="dk1"/>
                          </a:solidFill>
                          <a:effectLst/>
                          <a:latin typeface="+mn-lt"/>
                          <a:ea typeface="+mn-ea"/>
                          <a:cs typeface="+mn-cs"/>
                        </a:rPr>
                        <a:t> почты;</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dirty="0" smtClean="0"/>
                        <a:t>электронных сервисов (форма для подачи электронного обращения (жалобы, предложения), получения консультации по оказываемым услугам,);</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dirty="0" smtClean="0"/>
                        <a:t>раздела «Часто задаваемые вопросы»);</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dirty="0" smtClean="0"/>
                        <a:t>технической возможности выражения получателями образовательных услуг мнения о качестве оказания услуг (наличие анкеты для опроса граждан или гиперссылки на нее)</a:t>
                      </a:r>
                    </a:p>
                  </a:txBody>
                  <a:tcPr/>
                </a:tc>
                <a:tc>
                  <a:txBody>
                    <a:bodyPr/>
                    <a:lstStyle/>
                    <a:p>
                      <a:r>
                        <a:rPr lang="ru-RU" dirty="0" smtClean="0"/>
                        <a:t>- отсутствуют или не функционируют</a:t>
                      </a:r>
                      <a:r>
                        <a:rPr lang="ru-RU" baseline="0" dirty="0" smtClean="0"/>
                        <a:t> дистанционные способы взаимодействия</a:t>
                      </a:r>
                      <a:endParaRPr lang="ru-RU" dirty="0"/>
                    </a:p>
                  </a:txBody>
                  <a:tcPr/>
                </a:tc>
                <a:tc>
                  <a:txBody>
                    <a:bodyPr/>
                    <a:lstStyle/>
                    <a:p>
                      <a:r>
                        <a:rPr lang="ru-RU" dirty="0" smtClean="0"/>
                        <a:t>0 баллов</a:t>
                      </a:r>
                      <a:endParaRPr lang="ru-RU" dirty="0"/>
                    </a:p>
                  </a:txBody>
                  <a:tcPr/>
                </a:tc>
              </a:tr>
              <a:tr h="1351606">
                <a:tc vMerge="1">
                  <a:txBody>
                    <a:bodyPr/>
                    <a:lstStyle/>
                    <a:p>
                      <a:endParaRPr lang="ru-RU" dirty="0"/>
                    </a:p>
                  </a:txBody>
                  <a:tcPr/>
                </a:tc>
                <a:tc>
                  <a:txBody>
                    <a:bodyPr/>
                    <a:lstStyle/>
                    <a:p>
                      <a:r>
                        <a:rPr lang="ru-RU" dirty="0" smtClean="0"/>
                        <a:t>- количество функционирующих дистанционных способов взаимодействия (от 1 до 3 способов включительно) </a:t>
                      </a:r>
                      <a:endParaRPr lang="ru-RU" dirty="0"/>
                    </a:p>
                  </a:txBody>
                  <a:tcPr/>
                </a:tc>
                <a:tc>
                  <a:txBody>
                    <a:bodyPr/>
                    <a:lstStyle/>
                    <a:p>
                      <a:r>
                        <a:rPr lang="ru-RU" dirty="0" smtClean="0"/>
                        <a:t>по 30 баллов за каждый способ</a:t>
                      </a:r>
                      <a:endParaRPr lang="ru-RU" dirty="0"/>
                    </a:p>
                  </a:txBody>
                  <a:tcPr/>
                </a:tc>
              </a:tr>
              <a:tr h="1499255">
                <a:tc vMerge="1">
                  <a:txBody>
                    <a:bodyPr/>
                    <a:lstStyle/>
                    <a:p>
                      <a:endParaRPr lang="ru-RU" dirty="0"/>
                    </a:p>
                  </a:txBody>
                  <a:tcPr/>
                </a:tc>
                <a:tc>
                  <a:txBody>
                    <a:bodyPr/>
                    <a:lstStyle/>
                    <a:p>
                      <a:r>
                        <a:rPr lang="ru-RU" dirty="0" smtClean="0"/>
                        <a:t>- в наличии и функционируют более 3-х</a:t>
                      </a:r>
                      <a:r>
                        <a:rPr lang="ru-RU" baseline="0" dirty="0" smtClean="0"/>
                        <a:t> дистанционных способов взаимодействия</a:t>
                      </a:r>
                      <a:endParaRPr lang="ru-RU" dirty="0"/>
                    </a:p>
                  </a:txBody>
                  <a:tcPr/>
                </a:tc>
                <a:tc>
                  <a:txBody>
                    <a:bodyPr/>
                    <a:lstStyle/>
                    <a:p>
                      <a:r>
                        <a:rPr lang="ru-RU" dirty="0" smtClean="0"/>
                        <a:t>100</a:t>
                      </a:r>
                      <a:r>
                        <a:rPr lang="ru-RU" baseline="0" dirty="0" smtClean="0"/>
                        <a:t> баллов</a:t>
                      </a:r>
                      <a:endParaRPr lang="ru-RU" dirty="0"/>
                    </a:p>
                  </a:txBody>
                  <a:tcPr/>
                </a:tc>
              </a:tr>
            </a:tbl>
          </a:graphicData>
        </a:graphic>
      </p:graphicFrame>
    </p:spTree>
    <p:extLst>
      <p:ext uri="{BB962C8B-B14F-4D97-AF65-F5344CB8AC3E}">
        <p14:creationId xmlns:p14="http://schemas.microsoft.com/office/powerpoint/2010/main" xmlns="" val="3029730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6963" y="177801"/>
            <a:ext cx="10320337" cy="1295400"/>
          </a:xfrm>
        </p:spPr>
        <p:txBody>
          <a:bodyPr>
            <a:normAutofit/>
          </a:bodyPr>
          <a:lstStyle/>
          <a:p>
            <a:r>
              <a:rPr lang="ru-RU" sz="4000" b="1" dirty="0">
                <a:solidFill>
                  <a:schemeClr val="accent2"/>
                </a:solidFill>
                <a:latin typeface="Arial Narrow" panose="020B0606020202030204" pitchFamily="34" charset="0"/>
                <a:cs typeface="Times New Roman" panose="02020603050405020304" pitchFamily="18" charset="0"/>
              </a:rPr>
              <a:t>2. Комфортность условий, в которых осуществляется образовательная деятельность</a:t>
            </a:r>
            <a:endParaRPr lang="ru-RU" sz="4000" dirty="0">
              <a:solidFill>
                <a:schemeClr val="accent2"/>
              </a:solidFill>
              <a:latin typeface="Arial Narrow" panose="020B0606020202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364616889"/>
              </p:ext>
            </p:extLst>
          </p:nvPr>
        </p:nvGraphicFramePr>
        <p:xfrm>
          <a:off x="942535" y="1701800"/>
          <a:ext cx="10474765" cy="4206630"/>
        </p:xfrm>
        <a:graphic>
          <a:graphicData uri="http://schemas.openxmlformats.org/drawingml/2006/table">
            <a:tbl>
              <a:tblPr firstRow="1" bandRow="1">
                <a:tableStyleId>{5C22544A-7EE6-4342-B048-85BDC9FD1C3A}</a:tableStyleId>
              </a:tblPr>
              <a:tblGrid>
                <a:gridCol w="4134688"/>
                <a:gridCol w="3425460"/>
                <a:gridCol w="2914617"/>
              </a:tblGrid>
              <a:tr h="755036">
                <a:tc>
                  <a:txBody>
                    <a:bodyPr/>
                    <a:lstStyle/>
                    <a:p>
                      <a:pPr algn="ctr"/>
                      <a:r>
                        <a:rPr lang="ru-RU" dirty="0" smtClean="0"/>
                        <a:t>Показатели </a:t>
                      </a:r>
                      <a:endParaRPr lang="ru-RU" dirty="0"/>
                    </a:p>
                  </a:txBody>
                  <a:tcPr/>
                </a:tc>
                <a:tc>
                  <a:txBody>
                    <a:bodyPr/>
                    <a:lstStyle/>
                    <a:p>
                      <a:pPr algn="ctr"/>
                      <a:r>
                        <a:rPr lang="ru-RU" dirty="0" smtClean="0"/>
                        <a:t>Коэффициент значимости показателей</a:t>
                      </a:r>
                      <a:endParaRPr lang="ru-RU" dirty="0"/>
                    </a:p>
                  </a:txBody>
                  <a:tcPr/>
                </a:tc>
                <a:tc>
                  <a:txBody>
                    <a:bodyPr/>
                    <a:lstStyle/>
                    <a:p>
                      <a:pPr algn="ctr"/>
                      <a:r>
                        <a:rPr lang="ru-RU" dirty="0" smtClean="0"/>
                        <a:t>Значение параметров в баллах</a:t>
                      </a:r>
                      <a:endParaRPr lang="ru-RU" dirty="0"/>
                    </a:p>
                  </a:txBody>
                  <a:tcPr/>
                </a:tc>
              </a:tr>
              <a:tr h="17257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2.1.</a:t>
                      </a:r>
                      <a:r>
                        <a:rPr lang="ru-RU" sz="1800" kern="1200" dirty="0" smtClean="0">
                          <a:solidFill>
                            <a:schemeClr val="dk1"/>
                          </a:solidFill>
                          <a:effectLst/>
                          <a:latin typeface="+mn-lt"/>
                          <a:ea typeface="+mn-ea"/>
                          <a:cs typeface="+mn-cs"/>
                        </a:rPr>
                        <a:t> Обеспечение в организации комфортных условий, в которых осуществляется образовательная деятельность</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smtClean="0"/>
                    </a:p>
                  </a:txBody>
                  <a:tcPr/>
                </a:tc>
                <a:tc>
                  <a:txBody>
                    <a:bodyPr/>
                    <a:lstStyle/>
                    <a:p>
                      <a:pPr algn="ctr"/>
                      <a:endParaRPr lang="ru-RU" dirty="0" smtClean="0"/>
                    </a:p>
                    <a:p>
                      <a:pPr algn="ctr"/>
                      <a:endParaRPr lang="ru-RU" dirty="0" smtClean="0"/>
                    </a:p>
                    <a:p>
                      <a:pPr algn="ctr"/>
                      <a:r>
                        <a:rPr lang="ru-RU" dirty="0" smtClean="0"/>
                        <a:t>0,5</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tr>
              <a:tr h="1725797">
                <a:tc>
                  <a:txBody>
                    <a:bodyPr/>
                    <a:lstStyle/>
                    <a:p>
                      <a:r>
                        <a:rPr lang="ru-RU" dirty="0" smtClean="0"/>
                        <a:t>2.2. </a:t>
                      </a:r>
                      <a:r>
                        <a:rPr lang="ru-RU" sz="1800" kern="1200" dirty="0" smtClean="0">
                          <a:solidFill>
                            <a:schemeClr val="dk1"/>
                          </a:solidFill>
                          <a:effectLst/>
                          <a:latin typeface="+mn-lt"/>
                          <a:ea typeface="+mn-ea"/>
                          <a:cs typeface="+mn-cs"/>
                        </a:rPr>
                        <a:t>Доля получателей услуг, удовлетворенных комфортностью условий, в которых осуществляется образовательная деятельность </a:t>
                      </a:r>
                    </a:p>
                    <a:p>
                      <a:endParaRPr lang="ru-RU" dirty="0"/>
                    </a:p>
                  </a:txBody>
                  <a:tcPr/>
                </a:tc>
                <a:tc>
                  <a:txBody>
                    <a:bodyPr/>
                    <a:lstStyle/>
                    <a:p>
                      <a:pPr algn="ctr"/>
                      <a:endParaRPr lang="ru-RU" dirty="0" smtClean="0"/>
                    </a:p>
                    <a:p>
                      <a:pPr algn="ctr"/>
                      <a:endParaRPr lang="ru-RU" dirty="0" smtClean="0"/>
                    </a:p>
                    <a:p>
                      <a:pPr algn="ctr"/>
                      <a:r>
                        <a:rPr lang="ru-RU" dirty="0" smtClean="0"/>
                        <a:t>0,5</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tr>
            </a:tbl>
          </a:graphicData>
        </a:graphic>
      </p:graphicFrame>
    </p:spTree>
    <p:extLst>
      <p:ext uri="{BB962C8B-B14F-4D97-AF65-F5344CB8AC3E}">
        <p14:creationId xmlns:p14="http://schemas.microsoft.com/office/powerpoint/2010/main" xmlns="" val="537117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latin typeface="Arial Narrow" panose="020B0606020202030204" pitchFamily="34" charset="0"/>
              </a:rPr>
              <a:t>2.1.</a:t>
            </a:r>
            <a:r>
              <a:rPr lang="ru-RU" sz="2800" dirty="0">
                <a:solidFill>
                  <a:schemeClr val="dk1"/>
                </a:solidFill>
                <a:latin typeface="Arial Narrow" panose="020B0606020202030204" pitchFamily="34" charset="0"/>
              </a:rPr>
              <a:t> Обеспечение в организации комфортных условий, в которых осуществляется образовательная деятельность</a:t>
            </a:r>
            <a:endParaRPr lang="ru-RU" sz="28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2580729433"/>
              </p:ext>
            </p:extLst>
          </p:nvPr>
        </p:nvGraphicFramePr>
        <p:xfrm>
          <a:off x="858131" y="1737359"/>
          <a:ext cx="10621106" cy="4424289"/>
        </p:xfrm>
        <a:graphic>
          <a:graphicData uri="http://schemas.openxmlformats.org/drawingml/2006/table">
            <a:tbl>
              <a:tblPr firstRow="1" bandRow="1">
                <a:tableStyleId>{5C22544A-7EE6-4342-B048-85BDC9FD1C3A}</a:tableStyleId>
              </a:tblPr>
              <a:tblGrid>
                <a:gridCol w="5355766"/>
                <a:gridCol w="3168653"/>
                <a:gridCol w="2096687"/>
              </a:tblGrid>
              <a:tr h="1005521">
                <a:tc>
                  <a:txBody>
                    <a:bodyPr/>
                    <a:lstStyle/>
                    <a:p>
                      <a:r>
                        <a:rPr lang="ru-RU" dirty="0" smtClean="0"/>
                        <a:t>Параметры показателя</a:t>
                      </a:r>
                      <a:endParaRPr lang="ru-RU" dirty="0"/>
                    </a:p>
                  </a:txBody>
                  <a:tcPr/>
                </a:tc>
                <a:tc>
                  <a:txBody>
                    <a:bodyPr/>
                    <a:lstStyle/>
                    <a:p>
                      <a:r>
                        <a:rPr lang="ru-RU" dirty="0" smtClean="0"/>
                        <a:t>Индикаторы параметров</a:t>
                      </a:r>
                      <a:r>
                        <a:rPr lang="ru-RU" baseline="0" dirty="0" smtClean="0"/>
                        <a:t> показателей </a:t>
                      </a:r>
                      <a:endParaRPr lang="ru-RU" dirty="0"/>
                    </a:p>
                  </a:txBody>
                  <a:tcPr/>
                </a:tc>
                <a:tc>
                  <a:txBody>
                    <a:bodyPr/>
                    <a:lstStyle/>
                    <a:p>
                      <a:r>
                        <a:rPr lang="ru-RU" dirty="0" smtClean="0"/>
                        <a:t>Значение параметров в баллах</a:t>
                      </a:r>
                      <a:endParaRPr lang="ru-RU" dirty="0"/>
                    </a:p>
                  </a:txBody>
                  <a:tcPr/>
                </a:tc>
              </a:tr>
              <a:tr h="703863">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effectLst/>
                          <a:latin typeface="+mn-lt"/>
                          <a:ea typeface="+mn-ea"/>
                          <a:cs typeface="+mn-cs"/>
                        </a:rPr>
                        <a:t>2.1. Обеспечение в организации комфортных условий:</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наличие зоны отдыха (ожидания) оборудованной соответствующей мебелью;</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наличие и понятность навигации внутри организации;</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наличие и доступность питьевой воды;</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наличие и доступность санитарно-гигиенических помещений;</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санитарное состояние помещений организации</a:t>
                      </a:r>
                    </a:p>
                  </a:txBody>
                  <a:tcPr/>
                </a:tc>
                <a:tc>
                  <a:txBody>
                    <a:bodyPr/>
                    <a:lstStyle/>
                    <a:p>
                      <a:r>
                        <a:rPr lang="ru-RU" dirty="0" smtClean="0"/>
                        <a:t>- отсутствуют комфортные</a:t>
                      </a:r>
                      <a:r>
                        <a:rPr lang="ru-RU" baseline="0" dirty="0" smtClean="0"/>
                        <a:t> условия</a:t>
                      </a:r>
                      <a:endParaRPr lang="ru-RU" dirty="0"/>
                    </a:p>
                  </a:txBody>
                  <a:tcPr/>
                </a:tc>
                <a:tc>
                  <a:txBody>
                    <a:bodyPr/>
                    <a:lstStyle/>
                    <a:p>
                      <a:r>
                        <a:rPr lang="ru-RU" dirty="0" smtClean="0"/>
                        <a:t>0 баллов</a:t>
                      </a:r>
                      <a:endParaRPr lang="ru-RU" dirty="0"/>
                    </a:p>
                  </a:txBody>
                  <a:tcPr/>
                </a:tc>
              </a:tr>
              <a:tr h="1608833">
                <a:tc vMerge="1">
                  <a:txBody>
                    <a:bodyPr/>
                    <a:lstStyle/>
                    <a:p>
                      <a:endParaRPr lang="ru-RU" dirty="0"/>
                    </a:p>
                  </a:txBody>
                  <a:tcPr/>
                </a:tc>
                <a:tc>
                  <a:txBody>
                    <a:bodyPr/>
                    <a:lstStyle/>
                    <a:p>
                      <a:r>
                        <a:rPr lang="ru-RU" dirty="0" smtClean="0"/>
                        <a:t>- количество</a:t>
                      </a:r>
                      <a:r>
                        <a:rPr lang="ru-RU" baseline="0" dirty="0" smtClean="0"/>
                        <a:t> комфортных условий для предоставления образовательных услуг</a:t>
                      </a:r>
                      <a:r>
                        <a:rPr lang="ru-RU" dirty="0" smtClean="0"/>
                        <a:t> (от 1 до 4-х включительно) </a:t>
                      </a:r>
                      <a:endParaRPr lang="ru-RU" dirty="0"/>
                    </a:p>
                  </a:txBody>
                  <a:tcPr/>
                </a:tc>
                <a:tc>
                  <a:txBody>
                    <a:bodyPr/>
                    <a:lstStyle/>
                    <a:p>
                      <a:r>
                        <a:rPr lang="ru-RU" dirty="0" smtClean="0"/>
                        <a:t>по 20 баллов за каждое</a:t>
                      </a:r>
                      <a:r>
                        <a:rPr lang="ru-RU" baseline="0" dirty="0" smtClean="0"/>
                        <a:t> условие</a:t>
                      </a:r>
                      <a:endParaRPr lang="ru-RU" dirty="0"/>
                    </a:p>
                  </a:txBody>
                  <a:tcPr/>
                </a:tc>
              </a:tr>
              <a:tr h="1106072">
                <a:tc vMerge="1">
                  <a:txBody>
                    <a:bodyPr/>
                    <a:lstStyle/>
                    <a:p>
                      <a:endParaRPr lang="ru-RU" dirty="0"/>
                    </a:p>
                  </a:txBody>
                  <a:tcPr/>
                </a:tc>
                <a:tc>
                  <a:txBody>
                    <a:bodyPr/>
                    <a:lstStyle/>
                    <a:p>
                      <a:r>
                        <a:rPr lang="ru-RU" dirty="0" smtClean="0"/>
                        <a:t>- наличие 5</a:t>
                      </a:r>
                      <a:r>
                        <a:rPr lang="ru-RU" baseline="0" dirty="0" smtClean="0"/>
                        <a:t> и более комфортных условий</a:t>
                      </a:r>
                      <a:endParaRPr lang="ru-RU" dirty="0"/>
                    </a:p>
                  </a:txBody>
                  <a:tcPr/>
                </a:tc>
                <a:tc>
                  <a:txBody>
                    <a:bodyPr/>
                    <a:lstStyle/>
                    <a:p>
                      <a:r>
                        <a:rPr lang="ru-RU" dirty="0" smtClean="0"/>
                        <a:t>100</a:t>
                      </a:r>
                      <a:r>
                        <a:rPr lang="ru-RU" baseline="0" dirty="0" smtClean="0"/>
                        <a:t> баллов</a:t>
                      </a:r>
                      <a:endParaRPr lang="ru-RU" dirty="0"/>
                    </a:p>
                  </a:txBody>
                  <a:tcPr/>
                </a:tc>
              </a:tr>
            </a:tbl>
          </a:graphicData>
        </a:graphic>
      </p:graphicFrame>
    </p:spTree>
    <p:extLst>
      <p:ext uri="{BB962C8B-B14F-4D97-AF65-F5344CB8AC3E}">
        <p14:creationId xmlns:p14="http://schemas.microsoft.com/office/powerpoint/2010/main" xmlns="" val="4102517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10058400" cy="1186597"/>
          </a:xfrm>
        </p:spPr>
        <p:txBody>
          <a:bodyPr>
            <a:normAutofit/>
          </a:bodyPr>
          <a:lstStyle/>
          <a:p>
            <a:r>
              <a:rPr lang="ru-RU" sz="4000" b="1" dirty="0">
                <a:solidFill>
                  <a:schemeClr val="accent2"/>
                </a:solidFill>
                <a:latin typeface="Arial Narrow" panose="020B0606020202030204" pitchFamily="34" charset="0"/>
                <a:cs typeface="Times New Roman" panose="02020603050405020304" pitchFamily="18" charset="0"/>
              </a:rPr>
              <a:t>3. Доступность образовательной деятельности для инвалидов</a:t>
            </a:r>
            <a:endParaRPr lang="ru-RU" sz="4000" dirty="0">
              <a:solidFill>
                <a:schemeClr val="accent2"/>
              </a:solidFill>
              <a:latin typeface="Arial Narrow" panose="020B0606020202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839853413"/>
              </p:ext>
            </p:extLst>
          </p:nvPr>
        </p:nvGraphicFramePr>
        <p:xfrm>
          <a:off x="675250" y="1473200"/>
          <a:ext cx="10733648" cy="4632178"/>
        </p:xfrm>
        <a:graphic>
          <a:graphicData uri="http://schemas.openxmlformats.org/drawingml/2006/table">
            <a:tbl>
              <a:tblPr firstRow="1" bandRow="1">
                <a:tableStyleId>{5C22544A-7EE6-4342-B048-85BDC9FD1C3A}</a:tableStyleId>
              </a:tblPr>
              <a:tblGrid>
                <a:gridCol w="4724770"/>
                <a:gridCol w="3374594"/>
                <a:gridCol w="2634284"/>
              </a:tblGrid>
              <a:tr h="661740">
                <a:tc>
                  <a:txBody>
                    <a:bodyPr/>
                    <a:lstStyle/>
                    <a:p>
                      <a:pPr algn="ctr"/>
                      <a:r>
                        <a:rPr lang="ru-RU" dirty="0" smtClean="0"/>
                        <a:t>Показатели </a:t>
                      </a:r>
                      <a:endParaRPr lang="ru-RU" dirty="0"/>
                    </a:p>
                  </a:txBody>
                  <a:tcPr/>
                </a:tc>
                <a:tc>
                  <a:txBody>
                    <a:bodyPr/>
                    <a:lstStyle/>
                    <a:p>
                      <a:pPr algn="ctr"/>
                      <a:r>
                        <a:rPr lang="ru-RU" dirty="0" smtClean="0"/>
                        <a:t>Коэффициент значимости показателей</a:t>
                      </a:r>
                      <a:endParaRPr lang="ru-RU" dirty="0"/>
                    </a:p>
                  </a:txBody>
                  <a:tcPr/>
                </a:tc>
                <a:tc>
                  <a:txBody>
                    <a:bodyPr/>
                    <a:lstStyle/>
                    <a:p>
                      <a:pPr algn="ctr"/>
                      <a:r>
                        <a:rPr lang="ru-RU" dirty="0" smtClean="0"/>
                        <a:t>Значение параметров в баллах</a:t>
                      </a:r>
                      <a:endParaRPr lang="ru-RU" dirty="0"/>
                    </a:p>
                  </a:txBody>
                  <a:tcPr/>
                </a:tc>
              </a:tr>
              <a:tr h="1512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3.1.</a:t>
                      </a:r>
                      <a:r>
                        <a:rPr lang="ru-RU" sz="1800" kern="1200" dirty="0" smtClean="0">
                          <a:solidFill>
                            <a:schemeClr val="dk1"/>
                          </a:solidFill>
                          <a:effectLst/>
                          <a:latin typeface="+mn-lt"/>
                          <a:ea typeface="+mn-ea"/>
                          <a:cs typeface="+mn-cs"/>
                        </a:rPr>
                        <a:t> Оборудование помещений организации и прилегающей к организации территории с учетом доступности для инвалидов</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smtClean="0"/>
                    </a:p>
                  </a:txBody>
                  <a:tcPr/>
                </a:tc>
                <a:tc>
                  <a:txBody>
                    <a:bodyPr/>
                    <a:lstStyle/>
                    <a:p>
                      <a:pPr algn="ctr"/>
                      <a:endParaRPr lang="ru-RU" dirty="0" smtClean="0"/>
                    </a:p>
                    <a:p>
                      <a:pPr algn="ctr"/>
                      <a:endParaRPr lang="ru-RU" dirty="0" smtClean="0"/>
                    </a:p>
                    <a:p>
                      <a:pPr algn="ctr"/>
                      <a:r>
                        <a:rPr lang="ru-RU" dirty="0" smtClean="0"/>
                        <a:t>0,3</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tr>
              <a:tr h="12289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3.2. </a:t>
                      </a:r>
                      <a:r>
                        <a:rPr lang="ru-RU" sz="1800" kern="1200" dirty="0" smtClean="0">
                          <a:solidFill>
                            <a:schemeClr val="dk1"/>
                          </a:solidFill>
                          <a:effectLst/>
                          <a:latin typeface="+mn-lt"/>
                          <a:ea typeface="+mn-ea"/>
                          <a:cs typeface="+mn-cs"/>
                        </a:rPr>
                        <a:t>Обеспечение в организации условий доступности, позволяющих инвалидам получать услуги наравне с другими</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smtClean="0"/>
                    </a:p>
                  </a:txBody>
                  <a:tcPr/>
                </a:tc>
                <a:tc>
                  <a:txBody>
                    <a:bodyPr/>
                    <a:lstStyle/>
                    <a:p>
                      <a:pPr algn="ctr"/>
                      <a:endParaRPr lang="ru-RU" dirty="0" smtClean="0"/>
                    </a:p>
                    <a:p>
                      <a:pPr algn="ctr"/>
                      <a:endParaRPr lang="ru-RU" dirty="0" smtClean="0"/>
                    </a:p>
                    <a:p>
                      <a:pPr algn="ctr"/>
                      <a:r>
                        <a:rPr lang="ru-RU" dirty="0" smtClean="0"/>
                        <a:t>0,4</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tr>
              <a:tr h="1228945">
                <a:tc>
                  <a:txBody>
                    <a:bodyPr/>
                    <a:lstStyle/>
                    <a:p>
                      <a:r>
                        <a:rPr lang="ru-RU" dirty="0" smtClean="0"/>
                        <a:t>3.3. </a:t>
                      </a:r>
                      <a:r>
                        <a:rPr lang="ru-RU" sz="1800" kern="1200" dirty="0" smtClean="0">
                          <a:solidFill>
                            <a:schemeClr val="dk1"/>
                          </a:solidFill>
                          <a:effectLst/>
                          <a:latin typeface="+mn-lt"/>
                          <a:ea typeface="+mn-ea"/>
                          <a:cs typeface="+mn-cs"/>
                        </a:rPr>
                        <a:t>Доля получателей услуг, удовлетворенных доступностью образовательных услуг для инвалидов </a:t>
                      </a:r>
                    </a:p>
                    <a:p>
                      <a:endParaRPr lang="ru-RU" dirty="0"/>
                    </a:p>
                  </a:txBody>
                  <a:tcPr/>
                </a:tc>
                <a:tc>
                  <a:txBody>
                    <a:bodyPr/>
                    <a:lstStyle/>
                    <a:p>
                      <a:pPr algn="ctr"/>
                      <a:endParaRPr lang="ru-RU" dirty="0" smtClean="0"/>
                    </a:p>
                    <a:p>
                      <a:pPr algn="ctr"/>
                      <a:endParaRPr lang="ru-RU" dirty="0" smtClean="0"/>
                    </a:p>
                    <a:p>
                      <a:pPr algn="ctr"/>
                      <a:r>
                        <a:rPr lang="ru-RU" dirty="0" smtClean="0"/>
                        <a:t>0,3</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tr>
            </a:tbl>
          </a:graphicData>
        </a:graphic>
      </p:graphicFrame>
    </p:spTree>
    <p:extLst>
      <p:ext uri="{BB962C8B-B14F-4D97-AF65-F5344CB8AC3E}">
        <p14:creationId xmlns:p14="http://schemas.microsoft.com/office/powerpoint/2010/main" xmlns="" val="745809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097280" y="140677"/>
            <a:ext cx="10058400" cy="941150"/>
          </a:xfrm>
        </p:spPr>
        <p:txBody>
          <a:bodyPr>
            <a:normAutofit/>
          </a:bodyPr>
          <a:lstStyle/>
          <a:p>
            <a:r>
              <a:rPr lang="ru-RU" sz="2800" dirty="0">
                <a:latin typeface="Arial Narrow" panose="020B0606020202030204" pitchFamily="34" charset="0"/>
              </a:rPr>
              <a:t>3.2. </a:t>
            </a:r>
            <a:r>
              <a:rPr lang="ru-RU" sz="2800" dirty="0">
                <a:solidFill>
                  <a:schemeClr val="dk1"/>
                </a:solidFill>
                <a:latin typeface="Arial Narrow" panose="020B0606020202030204" pitchFamily="34" charset="0"/>
              </a:rPr>
              <a:t>Обеспечение в организации условий доступности, позволяющих инвалидам получать услуги наравне с </a:t>
            </a:r>
            <a:r>
              <a:rPr lang="ru-RU" sz="2800" dirty="0" smtClean="0">
                <a:solidFill>
                  <a:schemeClr val="dk1"/>
                </a:solidFill>
                <a:latin typeface="Arial Narrow" panose="020B0606020202030204" pitchFamily="34" charset="0"/>
              </a:rPr>
              <a:t>другими</a:t>
            </a:r>
            <a:endParaRPr lang="ru-RU" sz="2800" dirty="0">
              <a:latin typeface="Arial Narrow" panose="020B0606020202030204" pitchFamily="34" charset="0"/>
            </a:endParaRPr>
          </a:p>
        </p:txBody>
      </p:sp>
      <p:graphicFrame>
        <p:nvGraphicFramePr>
          <p:cNvPr id="9" name="Объект 8"/>
          <p:cNvGraphicFramePr>
            <a:graphicFrameLocks noGrp="1"/>
          </p:cNvGraphicFramePr>
          <p:nvPr>
            <p:ph idx="1"/>
            <p:extLst>
              <p:ext uri="{D42A27DB-BD31-4B8C-83A1-F6EECF244321}">
                <p14:modId xmlns:p14="http://schemas.microsoft.com/office/powerpoint/2010/main" xmlns="" val="4026184078"/>
              </p:ext>
            </p:extLst>
          </p:nvPr>
        </p:nvGraphicFramePr>
        <p:xfrm>
          <a:off x="399244" y="1081826"/>
          <a:ext cx="11590986" cy="5120640"/>
        </p:xfrm>
        <a:graphic>
          <a:graphicData uri="http://schemas.openxmlformats.org/drawingml/2006/table">
            <a:tbl>
              <a:tblPr firstRow="1" bandRow="1">
                <a:tableStyleId>{5C22544A-7EE6-4342-B048-85BDC9FD1C3A}</a:tableStyleId>
              </a:tblPr>
              <a:tblGrid>
                <a:gridCol w="8525815"/>
                <a:gridCol w="1714895"/>
                <a:gridCol w="1350276"/>
              </a:tblGrid>
              <a:tr h="898302">
                <a:tc>
                  <a:txBody>
                    <a:bodyPr/>
                    <a:lstStyle/>
                    <a:p>
                      <a:r>
                        <a:rPr lang="ru-RU" dirty="0" smtClean="0"/>
                        <a:t>Параметры показателя</a:t>
                      </a:r>
                      <a:endParaRPr lang="ru-RU" dirty="0"/>
                    </a:p>
                  </a:txBody>
                  <a:tcPr/>
                </a:tc>
                <a:tc>
                  <a:txBody>
                    <a:bodyPr/>
                    <a:lstStyle/>
                    <a:p>
                      <a:r>
                        <a:rPr lang="ru-RU" dirty="0" smtClean="0"/>
                        <a:t>Индикаторы параметров</a:t>
                      </a:r>
                      <a:r>
                        <a:rPr lang="ru-RU" baseline="0" dirty="0" smtClean="0"/>
                        <a:t> показателей </a:t>
                      </a:r>
                      <a:endParaRPr lang="ru-RU" dirty="0"/>
                    </a:p>
                  </a:txBody>
                  <a:tcPr/>
                </a:tc>
                <a:tc>
                  <a:txBody>
                    <a:bodyPr/>
                    <a:lstStyle/>
                    <a:p>
                      <a:r>
                        <a:rPr lang="ru-RU" dirty="0" smtClean="0"/>
                        <a:t>Значение параметров в баллах</a:t>
                      </a:r>
                      <a:endParaRPr lang="ru-RU" dirty="0"/>
                    </a:p>
                  </a:txBody>
                  <a:tcPr/>
                </a:tc>
              </a:tr>
              <a:tr h="1046745">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3.2.</a:t>
                      </a:r>
                      <a:r>
                        <a:rPr lang="ru-RU" baseline="0" dirty="0" smtClean="0"/>
                        <a:t> Наличие</a:t>
                      </a:r>
                      <a:r>
                        <a:rPr lang="ru-RU" sz="1800" kern="1200" dirty="0" smtClean="0">
                          <a:solidFill>
                            <a:schemeClr val="dk1"/>
                          </a:solidFill>
                          <a:effectLst/>
                          <a:latin typeface="+mn-lt"/>
                          <a:ea typeface="+mn-ea"/>
                          <a:cs typeface="+mn-cs"/>
                        </a:rPr>
                        <a:t> в организации условий доступности, позволяющих инвалидам получать услуги наравне с другими:</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dirty="0" smtClean="0">
                          <a:solidFill>
                            <a:schemeClr val="dk1"/>
                          </a:solidFill>
                          <a:effectLst/>
                          <a:latin typeface="+mn-lt"/>
                          <a:ea typeface="+mn-ea"/>
                          <a:cs typeface="+mn-cs"/>
                        </a:rPr>
                        <a:t>дублирование для инвалидов по слуху и зрению  звуковой и зрительной информации;</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dirty="0" smtClean="0">
                          <a:solidFill>
                            <a:schemeClr val="dk1"/>
                          </a:solidFill>
                          <a:effectLst/>
                          <a:latin typeface="+mn-lt"/>
                          <a:ea typeface="+mn-ea"/>
                          <a:cs typeface="+mn-cs"/>
                        </a:rPr>
                        <a:t>дублирование надписей, знаков</a:t>
                      </a:r>
                      <a:r>
                        <a:rPr lang="ru-RU" sz="1800" kern="1200" baseline="0" dirty="0" smtClean="0">
                          <a:solidFill>
                            <a:schemeClr val="dk1"/>
                          </a:solidFill>
                          <a:effectLst/>
                          <a:latin typeface="+mn-lt"/>
                          <a:ea typeface="+mn-ea"/>
                          <a:cs typeface="+mn-cs"/>
                        </a:rPr>
                        <a:t> и иной текстовой и графической информации знаками, выполненными рельефно-точечным шрифтом Брайля;</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возможность предоставления инвалидам по слуху (слуху и зрению) услуг </a:t>
                      </a:r>
                      <a:r>
                        <a:rPr lang="ru-RU" sz="1800" kern="1200" baseline="0" dirty="0" err="1" smtClean="0">
                          <a:solidFill>
                            <a:schemeClr val="dk1"/>
                          </a:solidFill>
                          <a:effectLst/>
                          <a:latin typeface="+mn-lt"/>
                          <a:ea typeface="+mn-ea"/>
                          <a:cs typeface="+mn-cs"/>
                        </a:rPr>
                        <a:t>сурдопереводчика</a:t>
                      </a:r>
                      <a:r>
                        <a:rPr lang="ru-RU" sz="1800" kern="1200" baseline="0" dirty="0" smtClean="0">
                          <a:solidFill>
                            <a:schemeClr val="dk1"/>
                          </a:solidFill>
                          <a:effectLst/>
                          <a:latin typeface="+mn-lt"/>
                          <a:ea typeface="+mn-ea"/>
                          <a:cs typeface="+mn-cs"/>
                        </a:rPr>
                        <a:t> (</a:t>
                      </a:r>
                      <a:r>
                        <a:rPr lang="ru-RU" sz="1800" kern="1200" baseline="0" dirty="0" err="1" smtClean="0">
                          <a:solidFill>
                            <a:schemeClr val="dk1"/>
                          </a:solidFill>
                          <a:effectLst/>
                          <a:latin typeface="+mn-lt"/>
                          <a:ea typeface="+mn-ea"/>
                          <a:cs typeface="+mn-cs"/>
                        </a:rPr>
                        <a:t>тифлопереводчика</a:t>
                      </a:r>
                      <a:r>
                        <a:rPr lang="ru-RU" sz="1800" kern="1200" baseline="0" dirty="0" smtClean="0">
                          <a:solidFill>
                            <a:schemeClr val="dk1"/>
                          </a:solidFill>
                          <a:effectLst/>
                          <a:latin typeface="+mn-lt"/>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альтернативной версии официального сайта организации для инвалидов по зрению;</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помощь, оказываемая работниками организации, прошедшими необходимое обучение (инструктирование) по сопровождению инвалидов в помещениях организации;</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возможность предоставления образовательных услуг в дистанционном режиме или на дому </a:t>
                      </a:r>
                      <a:endParaRPr lang="ru-RU" sz="1800" kern="1200" dirty="0" smtClean="0">
                        <a:solidFill>
                          <a:schemeClr val="dk1"/>
                        </a:solidFill>
                        <a:effectLst/>
                        <a:latin typeface="+mn-lt"/>
                        <a:ea typeface="+mn-ea"/>
                        <a:cs typeface="+mn-cs"/>
                      </a:endParaRPr>
                    </a:p>
                  </a:txBody>
                  <a:tcPr/>
                </a:tc>
                <a:tc>
                  <a:txBody>
                    <a:bodyPr/>
                    <a:lstStyle/>
                    <a:p>
                      <a:r>
                        <a:rPr lang="ru-RU" dirty="0" smtClean="0"/>
                        <a:t>- отсутствуют</a:t>
                      </a:r>
                      <a:r>
                        <a:rPr lang="ru-RU" baseline="0" dirty="0" smtClean="0"/>
                        <a:t> условия доступности</a:t>
                      </a:r>
                      <a:endParaRPr lang="ru-RU" dirty="0"/>
                    </a:p>
                  </a:txBody>
                  <a:tcPr/>
                </a:tc>
                <a:tc>
                  <a:txBody>
                    <a:bodyPr/>
                    <a:lstStyle/>
                    <a:p>
                      <a:r>
                        <a:rPr lang="ru-RU" dirty="0" smtClean="0"/>
                        <a:t>0 баллов</a:t>
                      </a:r>
                      <a:endParaRPr lang="ru-RU" dirty="0"/>
                    </a:p>
                  </a:txBody>
                  <a:tcPr/>
                </a:tc>
              </a:tr>
              <a:tr h="1167792">
                <a:tc vMerge="1">
                  <a:txBody>
                    <a:bodyPr/>
                    <a:lstStyle/>
                    <a:p>
                      <a:endParaRPr lang="ru-RU" dirty="0"/>
                    </a:p>
                  </a:txBody>
                  <a:tcPr/>
                </a:tc>
                <a:tc>
                  <a:txBody>
                    <a:bodyPr/>
                    <a:lstStyle/>
                    <a:p>
                      <a:r>
                        <a:rPr lang="ru-RU" dirty="0" smtClean="0"/>
                        <a:t>- количество</a:t>
                      </a:r>
                      <a:r>
                        <a:rPr lang="ru-RU" baseline="0" dirty="0" smtClean="0"/>
                        <a:t> условий доступности </a:t>
                      </a:r>
                      <a:r>
                        <a:rPr lang="ru-RU" dirty="0" smtClean="0"/>
                        <a:t>(от 1 до 4-х) </a:t>
                      </a:r>
                      <a:endParaRPr lang="ru-RU" dirty="0"/>
                    </a:p>
                  </a:txBody>
                  <a:tcPr/>
                </a:tc>
                <a:tc>
                  <a:txBody>
                    <a:bodyPr/>
                    <a:lstStyle/>
                    <a:p>
                      <a:r>
                        <a:rPr lang="ru-RU" dirty="0" smtClean="0"/>
                        <a:t>по 20 баллов за каждое</a:t>
                      </a:r>
                      <a:r>
                        <a:rPr lang="ru-RU" baseline="0" dirty="0" smtClean="0"/>
                        <a:t> условие</a:t>
                      </a:r>
                      <a:endParaRPr lang="ru-RU" dirty="0"/>
                    </a:p>
                  </a:txBody>
                  <a:tcPr/>
                </a:tc>
              </a:tr>
              <a:tr h="1917650">
                <a:tc vMerge="1">
                  <a:txBody>
                    <a:bodyPr/>
                    <a:lstStyle/>
                    <a:p>
                      <a:endParaRPr lang="ru-RU" dirty="0"/>
                    </a:p>
                  </a:txBody>
                  <a:tcPr/>
                </a:tc>
                <a:tc>
                  <a:txBody>
                    <a:bodyPr/>
                    <a:lstStyle/>
                    <a:p>
                      <a:r>
                        <a:rPr lang="ru-RU" dirty="0" smtClean="0"/>
                        <a:t>- наличие 5</a:t>
                      </a:r>
                      <a:r>
                        <a:rPr lang="ru-RU" baseline="0" dirty="0" smtClean="0"/>
                        <a:t> и более условий доступности </a:t>
                      </a:r>
                      <a:endParaRPr lang="ru-RU" dirty="0"/>
                    </a:p>
                  </a:txBody>
                  <a:tcPr/>
                </a:tc>
                <a:tc>
                  <a:txBody>
                    <a:bodyPr/>
                    <a:lstStyle/>
                    <a:p>
                      <a:r>
                        <a:rPr lang="ru-RU" dirty="0" smtClean="0"/>
                        <a:t>100</a:t>
                      </a:r>
                      <a:r>
                        <a:rPr lang="ru-RU" baseline="0" dirty="0" smtClean="0"/>
                        <a:t> баллов</a:t>
                      </a:r>
                      <a:endParaRPr lang="ru-RU" dirty="0"/>
                    </a:p>
                  </a:txBody>
                  <a:tcPr/>
                </a:tc>
              </a:tr>
            </a:tbl>
          </a:graphicData>
        </a:graphic>
      </p:graphicFrame>
    </p:spTree>
    <p:extLst>
      <p:ext uri="{BB962C8B-B14F-4D97-AF65-F5344CB8AC3E}">
        <p14:creationId xmlns:p14="http://schemas.microsoft.com/office/powerpoint/2010/main" xmlns="" val="188449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1952</TotalTime>
  <Words>1123</Words>
  <Application>Microsoft Office PowerPoint</Application>
  <PresentationFormat>Произвольный</PresentationFormat>
  <Paragraphs>206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Ретро</vt:lpstr>
      <vt:lpstr>Особенности расчетов значений отдельных показателей НОКУ ООД</vt:lpstr>
      <vt:lpstr>Нормативный документы</vt:lpstr>
      <vt:lpstr>1. Открытость и доступность информации об организации, осуществляющей образовательную деятельность</vt:lpstr>
      <vt:lpstr>1.1  Соответствие информации о деятельности организации, размещенной на общедоступных информационных ресурсах, ее содержанию и порядку (форме) размещения, установленным нормативными правовыми актами:</vt:lpstr>
      <vt:lpstr>1.2. Наличие и функционирование на официальном сайте организации дистанционных способов обратной связи и взаимодействия с получателями услуг</vt:lpstr>
      <vt:lpstr>2. Комфортность условий, в которых осуществляется образовательная деятельность</vt:lpstr>
      <vt:lpstr>2.1. Обеспечение в организации комфортных условий, в которых осуществляется образовательная деятельность</vt:lpstr>
      <vt:lpstr>3. Доступность образовательной деятельности для инвалидов</vt:lpstr>
      <vt:lpstr>3.2. Обеспечение в организации условий доступности, позволяющих инвалидам получать услуги наравне с другими</vt:lpstr>
      <vt:lpstr>                                     Особенности при расчете показателя 3.2.  в случае, если в образовательной организации, осуществляющей образовательную деятельность, не предусмотрены адаптированные образовательные программы и/или отсутствуют обучающиеся с ОВЗ  (данные сведения должны подтверждаться официальной статистической отчетностью за календарный год, предшествующий году проведения НОКУ ООД ) показатель качества принимает:</vt:lpstr>
      <vt:lpstr>4. Доброжелательность, вежливость  работников организаций</vt:lpstr>
      <vt:lpstr>5. Удовлетворенность условиями осуществления образовательной деятельности организаций</vt:lpstr>
    </vt:vector>
  </TitlesOfParts>
  <Company>ЦОКО</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Функциональная грамотность</dc:title>
  <dc:creator>Рябинина Любовь Анатольевна</dc:creator>
  <cp:lastModifiedBy>User</cp:lastModifiedBy>
  <cp:revision>225</cp:revision>
  <cp:lastPrinted>2019-11-15T04:53:30Z</cp:lastPrinted>
  <dcterms:created xsi:type="dcterms:W3CDTF">2019-06-05T12:05:36Z</dcterms:created>
  <dcterms:modified xsi:type="dcterms:W3CDTF">2020-07-27T06:17:56Z</dcterms:modified>
</cp:coreProperties>
</file>