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21"/>
  </p:notesMasterIdLst>
  <p:sldIdLst>
    <p:sldId id="256" r:id="rId2"/>
    <p:sldId id="344" r:id="rId3"/>
    <p:sldId id="343" r:id="rId4"/>
    <p:sldId id="347" r:id="rId5"/>
    <p:sldId id="348" r:id="rId6"/>
    <p:sldId id="349" r:id="rId7"/>
    <p:sldId id="350" r:id="rId8"/>
    <p:sldId id="351" r:id="rId9"/>
    <p:sldId id="352" r:id="rId10"/>
    <p:sldId id="301" r:id="rId11"/>
    <p:sldId id="353" r:id="rId12"/>
    <p:sldId id="329" r:id="rId13"/>
    <p:sldId id="355" r:id="rId14"/>
    <p:sldId id="354" r:id="rId15"/>
    <p:sldId id="339" r:id="rId16"/>
    <p:sldId id="336" r:id="rId17"/>
    <p:sldId id="337" r:id="rId18"/>
    <p:sldId id="356" r:id="rId19"/>
    <p:sldId id="291" r:id="rId20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9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ED4B5-E268-4B31-AD61-B26DE740FDC8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68F052-A0DB-44D4-9F2D-CC205425A1BD}">
      <dgm:prSet phldrT="[Текст]" custT="1"/>
      <dgm:spPr/>
      <dgm:t>
        <a:bodyPr/>
        <a:lstStyle/>
        <a:p>
          <a:r>
            <a:rPr lang="ru-RU" sz="4800" dirty="0" smtClean="0">
              <a:latin typeface="Arial Narrow" panose="020B0606020202030204" pitchFamily="34" charset="0"/>
            </a:rPr>
            <a:t>Получатели образовательных услуг </a:t>
          </a:r>
          <a:endParaRPr lang="ru-RU" sz="4800" dirty="0">
            <a:latin typeface="Arial Narrow" panose="020B0606020202030204" pitchFamily="34" charset="0"/>
          </a:endParaRPr>
        </a:p>
      </dgm:t>
    </dgm:pt>
    <dgm:pt modelId="{00E5E71D-E591-4DEC-AA34-0C068B3CA0EC}" type="parTrans" cxnId="{C3F02778-3A05-434B-ABF9-CF9885F655C1}">
      <dgm:prSet/>
      <dgm:spPr/>
      <dgm:t>
        <a:bodyPr/>
        <a:lstStyle/>
        <a:p>
          <a:endParaRPr lang="ru-RU"/>
        </a:p>
      </dgm:t>
    </dgm:pt>
    <dgm:pt modelId="{6D679A58-9EB2-48D9-8DD5-76BC850A304B}" type="sibTrans" cxnId="{C3F02778-3A05-434B-ABF9-CF9885F655C1}">
      <dgm:prSet/>
      <dgm:spPr/>
      <dgm:t>
        <a:bodyPr/>
        <a:lstStyle/>
        <a:p>
          <a:endParaRPr lang="ru-RU"/>
        </a:p>
      </dgm:t>
    </dgm:pt>
    <dgm:pt modelId="{677CA218-EC68-42C7-A96D-D8229224FAB2}">
      <dgm:prSet phldrT="[Текст]"/>
      <dgm:spPr/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Обучающиеся</a:t>
          </a:r>
          <a:endParaRPr lang="ru-RU" dirty="0">
            <a:latin typeface="Arial Narrow" panose="020B0606020202030204" pitchFamily="34" charset="0"/>
          </a:endParaRPr>
        </a:p>
      </dgm:t>
    </dgm:pt>
    <dgm:pt modelId="{0D091FAD-A594-4FCD-8BDB-BCEC8F7A43DC}" type="parTrans" cxnId="{7CDC07EE-8878-4094-BDFB-4548C236683B}">
      <dgm:prSet/>
      <dgm:spPr/>
      <dgm:t>
        <a:bodyPr/>
        <a:lstStyle/>
        <a:p>
          <a:endParaRPr lang="ru-RU"/>
        </a:p>
      </dgm:t>
    </dgm:pt>
    <dgm:pt modelId="{027E1C65-A625-4188-A68A-3673E5B921E7}" type="sibTrans" cxnId="{7CDC07EE-8878-4094-BDFB-4548C236683B}">
      <dgm:prSet/>
      <dgm:spPr/>
      <dgm:t>
        <a:bodyPr/>
        <a:lstStyle/>
        <a:p>
          <a:endParaRPr lang="ru-RU"/>
        </a:p>
      </dgm:t>
    </dgm:pt>
    <dgm:pt modelId="{7D5A39BF-4C53-4D65-A5D6-CEACBFE3D41E}">
      <dgm:prSet phldrT="[Текст]" custT="1"/>
      <dgm:spPr/>
      <dgm:t>
        <a:bodyPr/>
        <a:lstStyle/>
        <a:p>
          <a:r>
            <a:rPr lang="ru-RU" sz="5900" dirty="0" smtClean="0">
              <a:latin typeface="Arial Narrow" panose="020B0606020202030204" pitchFamily="34" charset="0"/>
            </a:rPr>
            <a:t>Родители</a:t>
          </a:r>
          <a:r>
            <a:rPr lang="ru-RU" sz="3200" dirty="0" smtClean="0">
              <a:latin typeface="Arial Narrow" panose="020B0606020202030204" pitchFamily="34" charset="0"/>
            </a:rPr>
            <a:t/>
          </a:r>
          <a:br>
            <a:rPr lang="ru-RU" sz="3200" dirty="0" smtClean="0">
              <a:latin typeface="Arial Narrow" panose="020B0606020202030204" pitchFamily="34" charset="0"/>
            </a:rPr>
          </a:br>
          <a:r>
            <a:rPr lang="ru-RU" sz="3200" dirty="0" smtClean="0">
              <a:latin typeface="Arial Narrow" panose="020B0606020202030204" pitchFamily="34" charset="0"/>
            </a:rPr>
            <a:t>(законные представители)</a:t>
          </a:r>
          <a:endParaRPr lang="ru-RU" sz="3200" dirty="0">
            <a:latin typeface="Arial Narrow" panose="020B0606020202030204" pitchFamily="34" charset="0"/>
          </a:endParaRPr>
        </a:p>
      </dgm:t>
    </dgm:pt>
    <dgm:pt modelId="{F4426B20-5B0E-46FF-A6F4-3F5751C234C6}" type="parTrans" cxnId="{E24C7D16-749F-401E-8C87-AB462A55E8A4}">
      <dgm:prSet/>
      <dgm:spPr/>
      <dgm:t>
        <a:bodyPr/>
        <a:lstStyle/>
        <a:p>
          <a:endParaRPr lang="ru-RU"/>
        </a:p>
      </dgm:t>
    </dgm:pt>
    <dgm:pt modelId="{EB485FD2-DCF4-40DC-98EC-C23ADE023753}" type="sibTrans" cxnId="{E24C7D16-749F-401E-8C87-AB462A55E8A4}">
      <dgm:prSet/>
      <dgm:spPr/>
      <dgm:t>
        <a:bodyPr/>
        <a:lstStyle/>
        <a:p>
          <a:endParaRPr lang="ru-RU"/>
        </a:p>
      </dgm:t>
    </dgm:pt>
    <dgm:pt modelId="{2106D640-B2C0-4431-A099-C59AD6F0E244}" type="pres">
      <dgm:prSet presAssocID="{631ED4B5-E268-4B31-AD61-B26DE740FDC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E401D-B907-428F-9610-DEBE60FB8FEA}" type="pres">
      <dgm:prSet presAssocID="{5168F052-A0DB-44D4-9F2D-CC205425A1BD}" presName="roof" presStyleLbl="dkBgShp" presStyleIdx="0" presStyleCnt="2"/>
      <dgm:spPr/>
      <dgm:t>
        <a:bodyPr/>
        <a:lstStyle/>
        <a:p>
          <a:endParaRPr lang="ru-RU"/>
        </a:p>
      </dgm:t>
    </dgm:pt>
    <dgm:pt modelId="{84B54DF3-60ED-4A8B-91C5-4207915CC6E4}" type="pres">
      <dgm:prSet presAssocID="{5168F052-A0DB-44D4-9F2D-CC205425A1BD}" presName="pillars" presStyleCnt="0"/>
      <dgm:spPr/>
    </dgm:pt>
    <dgm:pt modelId="{5255FAB3-5069-4366-9256-A1D55345FA0E}" type="pres">
      <dgm:prSet presAssocID="{5168F052-A0DB-44D4-9F2D-CC205425A1BD}" presName="pillar1" presStyleLbl="node1" presStyleIdx="0" presStyleCnt="2" custLinFactNeighborX="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8C3A5-9417-44C0-B3D6-E6E66AD18BB8}" type="pres">
      <dgm:prSet presAssocID="{7D5A39BF-4C53-4D65-A5D6-CEACBFE3D41E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40F33-BBE3-4290-ADD6-63D75412B434}" type="pres">
      <dgm:prSet presAssocID="{5168F052-A0DB-44D4-9F2D-CC205425A1BD}" presName="base" presStyleLbl="dkBgShp" presStyleIdx="1" presStyleCnt="2"/>
      <dgm:spPr/>
    </dgm:pt>
  </dgm:ptLst>
  <dgm:cxnLst>
    <dgm:cxn modelId="{A1009599-09E3-4EF9-916F-886202137106}" type="presOf" srcId="{677CA218-EC68-42C7-A96D-D8229224FAB2}" destId="{5255FAB3-5069-4366-9256-A1D55345FA0E}" srcOrd="0" destOrd="0" presId="urn:microsoft.com/office/officeart/2005/8/layout/hList3"/>
    <dgm:cxn modelId="{C3F02778-3A05-434B-ABF9-CF9885F655C1}" srcId="{631ED4B5-E268-4B31-AD61-B26DE740FDC8}" destId="{5168F052-A0DB-44D4-9F2D-CC205425A1BD}" srcOrd="0" destOrd="0" parTransId="{00E5E71D-E591-4DEC-AA34-0C068B3CA0EC}" sibTransId="{6D679A58-9EB2-48D9-8DD5-76BC850A304B}"/>
    <dgm:cxn modelId="{B66D822C-7E82-4B5B-AA6B-5E364D3E19CB}" type="presOf" srcId="{631ED4B5-E268-4B31-AD61-B26DE740FDC8}" destId="{2106D640-B2C0-4431-A099-C59AD6F0E244}" srcOrd="0" destOrd="0" presId="urn:microsoft.com/office/officeart/2005/8/layout/hList3"/>
    <dgm:cxn modelId="{E24C7D16-749F-401E-8C87-AB462A55E8A4}" srcId="{5168F052-A0DB-44D4-9F2D-CC205425A1BD}" destId="{7D5A39BF-4C53-4D65-A5D6-CEACBFE3D41E}" srcOrd="1" destOrd="0" parTransId="{F4426B20-5B0E-46FF-A6F4-3F5751C234C6}" sibTransId="{EB485FD2-DCF4-40DC-98EC-C23ADE023753}"/>
    <dgm:cxn modelId="{B380356C-A76C-4836-AEDA-156E15239042}" type="presOf" srcId="{7D5A39BF-4C53-4D65-A5D6-CEACBFE3D41E}" destId="{37D8C3A5-9417-44C0-B3D6-E6E66AD18BB8}" srcOrd="0" destOrd="0" presId="urn:microsoft.com/office/officeart/2005/8/layout/hList3"/>
    <dgm:cxn modelId="{7CDC07EE-8878-4094-BDFB-4548C236683B}" srcId="{5168F052-A0DB-44D4-9F2D-CC205425A1BD}" destId="{677CA218-EC68-42C7-A96D-D8229224FAB2}" srcOrd="0" destOrd="0" parTransId="{0D091FAD-A594-4FCD-8BDB-BCEC8F7A43DC}" sibTransId="{027E1C65-A625-4188-A68A-3673E5B921E7}"/>
    <dgm:cxn modelId="{D7241ABA-7ED9-4EC7-BC12-29BA774BAE99}" type="presOf" srcId="{5168F052-A0DB-44D4-9F2D-CC205425A1BD}" destId="{7EAE401D-B907-428F-9610-DEBE60FB8FEA}" srcOrd="0" destOrd="0" presId="urn:microsoft.com/office/officeart/2005/8/layout/hList3"/>
    <dgm:cxn modelId="{EC273601-5E16-4992-A4AF-6383920A140B}" type="presParOf" srcId="{2106D640-B2C0-4431-A099-C59AD6F0E244}" destId="{7EAE401D-B907-428F-9610-DEBE60FB8FEA}" srcOrd="0" destOrd="0" presId="urn:microsoft.com/office/officeart/2005/8/layout/hList3"/>
    <dgm:cxn modelId="{A3119DAD-C9F0-49DF-AF42-5A92CA9641C4}" type="presParOf" srcId="{2106D640-B2C0-4431-A099-C59AD6F0E244}" destId="{84B54DF3-60ED-4A8B-91C5-4207915CC6E4}" srcOrd="1" destOrd="0" presId="urn:microsoft.com/office/officeart/2005/8/layout/hList3"/>
    <dgm:cxn modelId="{E1697399-6FC8-4303-9204-3323D06EB32D}" type="presParOf" srcId="{84B54DF3-60ED-4A8B-91C5-4207915CC6E4}" destId="{5255FAB3-5069-4366-9256-A1D55345FA0E}" srcOrd="0" destOrd="0" presId="urn:microsoft.com/office/officeart/2005/8/layout/hList3"/>
    <dgm:cxn modelId="{4C87B7D6-9E2F-4A42-A02F-478A737D4A5D}" type="presParOf" srcId="{84B54DF3-60ED-4A8B-91C5-4207915CC6E4}" destId="{37D8C3A5-9417-44C0-B3D6-E6E66AD18BB8}" srcOrd="1" destOrd="0" presId="urn:microsoft.com/office/officeart/2005/8/layout/hList3"/>
    <dgm:cxn modelId="{B54BB2B3-D715-44CB-A5A8-1C10F4905422}" type="presParOf" srcId="{2106D640-B2C0-4431-A099-C59AD6F0E244}" destId="{A7A40F33-BBE3-4290-ADD6-63D75412B43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8B4D6-B1D5-43D3-A450-2AA895243146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0FEFF0-DBEB-415B-9215-2540787ACE58}">
      <dgm:prSet phldrT="[Текст]"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0" h="0"/>
          <a:bevelB w="165100" h="254000"/>
        </a:sp3d>
      </dgm:spPr>
      <dgm:t>
        <a:bodyPr/>
        <a:lstStyle/>
        <a:p>
          <a:r>
            <a:rPr lang="ru-RU" sz="3200" dirty="0" smtClean="0">
              <a:latin typeface="Arial Narrow" panose="020B0606020202030204" pitchFamily="34" charset="0"/>
            </a:rPr>
            <a:t>Источники информации об общей численности получателей услуг</a:t>
          </a:r>
          <a:endParaRPr lang="ru-RU" sz="3200" dirty="0">
            <a:latin typeface="Arial Narrow" panose="020B0606020202030204" pitchFamily="34" charset="0"/>
          </a:endParaRPr>
        </a:p>
      </dgm:t>
    </dgm:pt>
    <dgm:pt modelId="{5A9E918F-A4F4-45F6-BCA7-FD37F344402F}" type="parTrans" cxnId="{ADA3781E-D464-41AB-9013-EB3A3E7BA9D7}">
      <dgm:prSet/>
      <dgm:spPr/>
      <dgm:t>
        <a:bodyPr/>
        <a:lstStyle/>
        <a:p>
          <a:endParaRPr lang="ru-RU"/>
        </a:p>
      </dgm:t>
    </dgm:pt>
    <dgm:pt modelId="{C1D0DC6F-4965-400F-904C-587E79D34069}" type="sibTrans" cxnId="{ADA3781E-D464-41AB-9013-EB3A3E7BA9D7}">
      <dgm:prSet/>
      <dgm:spPr/>
      <dgm:t>
        <a:bodyPr/>
        <a:lstStyle/>
        <a:p>
          <a:endParaRPr lang="ru-RU"/>
        </a:p>
      </dgm:t>
    </dgm:pt>
    <dgm:pt modelId="{D19F41DC-E3B7-4406-8B0D-848FBAEE23CA}">
      <dgm:prSet phldrT="[Текст]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/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Официальный сайт образовательной организации</a:t>
          </a:r>
          <a:endParaRPr lang="ru-RU" dirty="0">
            <a:latin typeface="Arial Narrow" panose="020B0606020202030204" pitchFamily="34" charset="0"/>
          </a:endParaRPr>
        </a:p>
      </dgm:t>
    </dgm:pt>
    <dgm:pt modelId="{2B8C2273-5D31-4BD6-BA72-E8A2496C9A78}" type="parTrans" cxnId="{1430A60C-3E77-4894-9F25-2251AE0932ED}">
      <dgm:prSet/>
      <dgm:spPr/>
      <dgm:t>
        <a:bodyPr/>
        <a:lstStyle/>
        <a:p>
          <a:endParaRPr lang="ru-RU"/>
        </a:p>
      </dgm:t>
    </dgm:pt>
    <dgm:pt modelId="{C0157767-1CF5-4C2F-AD59-8099D6D3BC00}" type="sibTrans" cxnId="{1430A60C-3E77-4894-9F25-2251AE0932ED}">
      <dgm:prSet/>
      <dgm:spPr/>
      <dgm:t>
        <a:bodyPr/>
        <a:lstStyle/>
        <a:p>
          <a:endParaRPr lang="ru-RU"/>
        </a:p>
      </dgm:t>
    </dgm:pt>
    <dgm:pt modelId="{213CCDEB-D692-4D66-AF63-F618E21A7B1A}">
      <dgm:prSet phldrT="[Текст]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/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Предоставление оператору органом местного самоуправления (Заказчиком по муниципальному контракту)</a:t>
          </a:r>
          <a:endParaRPr lang="ru-RU" dirty="0">
            <a:latin typeface="Arial Narrow" panose="020B0606020202030204" pitchFamily="34" charset="0"/>
          </a:endParaRPr>
        </a:p>
      </dgm:t>
    </dgm:pt>
    <dgm:pt modelId="{9478DC09-6944-4B8C-8190-FB90597D6C14}" type="parTrans" cxnId="{E8E7F19A-8DD2-48BC-94A2-D6C02F9458AD}">
      <dgm:prSet/>
      <dgm:spPr/>
      <dgm:t>
        <a:bodyPr/>
        <a:lstStyle/>
        <a:p>
          <a:endParaRPr lang="ru-RU"/>
        </a:p>
      </dgm:t>
    </dgm:pt>
    <dgm:pt modelId="{4516116E-2D0F-4892-9A2A-E3CDB7A7BF5C}" type="sibTrans" cxnId="{E8E7F19A-8DD2-48BC-94A2-D6C02F9458AD}">
      <dgm:prSet/>
      <dgm:spPr/>
      <dgm:t>
        <a:bodyPr/>
        <a:lstStyle/>
        <a:p>
          <a:endParaRPr lang="ru-RU"/>
        </a:p>
      </dgm:t>
    </dgm:pt>
    <dgm:pt modelId="{2C0B33FF-70D8-440B-B1DE-65B7939237C5}" type="pres">
      <dgm:prSet presAssocID="{0E18B4D6-B1D5-43D3-A450-2AA8952431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CB91C3-AFCE-47AD-8F8E-EB2520FDCCDE}" type="pres">
      <dgm:prSet presAssocID="{420FEFF0-DBEB-415B-9215-2540787ACE58}" presName="hierRoot1" presStyleCnt="0">
        <dgm:presLayoutVars>
          <dgm:hierBranch val="init"/>
        </dgm:presLayoutVars>
      </dgm:prSet>
      <dgm:spPr/>
    </dgm:pt>
    <dgm:pt modelId="{3A1F692F-7D6F-4DD0-A0E2-2CFC8662B6A0}" type="pres">
      <dgm:prSet presAssocID="{420FEFF0-DBEB-415B-9215-2540787ACE58}" presName="rootComposite1" presStyleCnt="0"/>
      <dgm:spPr/>
    </dgm:pt>
    <dgm:pt modelId="{A1359793-9977-43F2-B5DD-717729CF81DF}" type="pres">
      <dgm:prSet presAssocID="{420FEFF0-DBEB-415B-9215-2540787ACE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07607E-BDA1-4719-8613-003CC74E3C69}" type="pres">
      <dgm:prSet presAssocID="{420FEFF0-DBEB-415B-9215-2540787ACE5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5942588-2A5D-4C3B-AED1-965EBDC1E8D4}" type="pres">
      <dgm:prSet presAssocID="{420FEFF0-DBEB-415B-9215-2540787ACE58}" presName="hierChild2" presStyleCnt="0"/>
      <dgm:spPr/>
    </dgm:pt>
    <dgm:pt modelId="{7FCC01FC-4F7D-4F93-B5D2-7B4B135F2046}" type="pres">
      <dgm:prSet presAssocID="{2B8C2273-5D31-4BD6-BA72-E8A2496C9A78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CC07554-DC67-4893-B3A9-19ACD7C7DFFF}" type="pres">
      <dgm:prSet presAssocID="{D19F41DC-E3B7-4406-8B0D-848FBAEE23CA}" presName="hierRoot2" presStyleCnt="0">
        <dgm:presLayoutVars>
          <dgm:hierBranch val="init"/>
        </dgm:presLayoutVars>
      </dgm:prSet>
      <dgm:spPr/>
    </dgm:pt>
    <dgm:pt modelId="{B7CCFC08-01B6-45A1-9A92-74B2F57015F9}" type="pres">
      <dgm:prSet presAssocID="{D19F41DC-E3B7-4406-8B0D-848FBAEE23CA}" presName="rootComposite" presStyleCnt="0"/>
      <dgm:spPr/>
    </dgm:pt>
    <dgm:pt modelId="{8658720C-60DE-457F-B147-2052C666987C}" type="pres">
      <dgm:prSet presAssocID="{D19F41DC-E3B7-4406-8B0D-848FBAEE23C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944D8B-656B-4B9D-B626-0D3EEF7D541D}" type="pres">
      <dgm:prSet presAssocID="{D19F41DC-E3B7-4406-8B0D-848FBAEE23CA}" presName="rootConnector" presStyleLbl="node2" presStyleIdx="0" presStyleCnt="2"/>
      <dgm:spPr/>
      <dgm:t>
        <a:bodyPr/>
        <a:lstStyle/>
        <a:p>
          <a:endParaRPr lang="ru-RU"/>
        </a:p>
      </dgm:t>
    </dgm:pt>
    <dgm:pt modelId="{3BAC86C7-F4CF-47C6-8BF7-4459F1D1E9CB}" type="pres">
      <dgm:prSet presAssocID="{D19F41DC-E3B7-4406-8B0D-848FBAEE23CA}" presName="hierChild4" presStyleCnt="0"/>
      <dgm:spPr/>
    </dgm:pt>
    <dgm:pt modelId="{75E125C8-195D-4578-8776-4E2B16B61EB4}" type="pres">
      <dgm:prSet presAssocID="{D19F41DC-E3B7-4406-8B0D-848FBAEE23CA}" presName="hierChild5" presStyleCnt="0"/>
      <dgm:spPr/>
    </dgm:pt>
    <dgm:pt modelId="{1C8E443F-CE5F-43DD-A093-6B20A611DD47}" type="pres">
      <dgm:prSet presAssocID="{9478DC09-6944-4B8C-8190-FB90597D6C1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BCCD935-32A2-4A5D-A325-7EEA7EC72D24}" type="pres">
      <dgm:prSet presAssocID="{213CCDEB-D692-4D66-AF63-F618E21A7B1A}" presName="hierRoot2" presStyleCnt="0">
        <dgm:presLayoutVars>
          <dgm:hierBranch val="init"/>
        </dgm:presLayoutVars>
      </dgm:prSet>
      <dgm:spPr/>
    </dgm:pt>
    <dgm:pt modelId="{CE965697-4B83-476E-BDF1-AE9B3EE6E8FC}" type="pres">
      <dgm:prSet presAssocID="{213CCDEB-D692-4D66-AF63-F618E21A7B1A}" presName="rootComposite" presStyleCnt="0"/>
      <dgm:spPr/>
    </dgm:pt>
    <dgm:pt modelId="{BA4CD99F-1A6B-4B35-9AAF-234EC21D1A42}" type="pres">
      <dgm:prSet presAssocID="{213CCDEB-D692-4D66-AF63-F618E21A7B1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E9A170-FFE9-4134-836D-1ADCE1A4C650}" type="pres">
      <dgm:prSet presAssocID="{213CCDEB-D692-4D66-AF63-F618E21A7B1A}" presName="rootConnector" presStyleLbl="node2" presStyleIdx="1" presStyleCnt="2"/>
      <dgm:spPr/>
      <dgm:t>
        <a:bodyPr/>
        <a:lstStyle/>
        <a:p>
          <a:endParaRPr lang="ru-RU"/>
        </a:p>
      </dgm:t>
    </dgm:pt>
    <dgm:pt modelId="{FE0E0D04-DAA0-4C70-AED1-AFC0CF64E204}" type="pres">
      <dgm:prSet presAssocID="{213CCDEB-D692-4D66-AF63-F618E21A7B1A}" presName="hierChild4" presStyleCnt="0"/>
      <dgm:spPr/>
    </dgm:pt>
    <dgm:pt modelId="{B0FF362A-4330-4A53-9AA6-AF2618CB783E}" type="pres">
      <dgm:prSet presAssocID="{213CCDEB-D692-4D66-AF63-F618E21A7B1A}" presName="hierChild5" presStyleCnt="0"/>
      <dgm:spPr/>
    </dgm:pt>
    <dgm:pt modelId="{483B59B7-9281-4F71-BE5A-8FD7E13369C2}" type="pres">
      <dgm:prSet presAssocID="{420FEFF0-DBEB-415B-9215-2540787ACE58}" presName="hierChild3" presStyleCnt="0"/>
      <dgm:spPr/>
    </dgm:pt>
  </dgm:ptLst>
  <dgm:cxnLst>
    <dgm:cxn modelId="{ADA3781E-D464-41AB-9013-EB3A3E7BA9D7}" srcId="{0E18B4D6-B1D5-43D3-A450-2AA895243146}" destId="{420FEFF0-DBEB-415B-9215-2540787ACE58}" srcOrd="0" destOrd="0" parTransId="{5A9E918F-A4F4-45F6-BCA7-FD37F344402F}" sibTransId="{C1D0DC6F-4965-400F-904C-587E79D34069}"/>
    <dgm:cxn modelId="{A50FF658-7081-4168-AC65-387D59CFBCF0}" type="presOf" srcId="{9478DC09-6944-4B8C-8190-FB90597D6C14}" destId="{1C8E443F-CE5F-43DD-A093-6B20A611DD47}" srcOrd="0" destOrd="0" presId="urn:microsoft.com/office/officeart/2005/8/layout/orgChart1"/>
    <dgm:cxn modelId="{53A070AC-2012-46E7-BA1A-6B33460336F4}" type="presOf" srcId="{213CCDEB-D692-4D66-AF63-F618E21A7B1A}" destId="{BA4CD99F-1A6B-4B35-9AAF-234EC21D1A42}" srcOrd="0" destOrd="0" presId="urn:microsoft.com/office/officeart/2005/8/layout/orgChart1"/>
    <dgm:cxn modelId="{116A4F4D-D6B9-4455-8A3F-57770EE1FA03}" type="presOf" srcId="{D19F41DC-E3B7-4406-8B0D-848FBAEE23CA}" destId="{13944D8B-656B-4B9D-B626-0D3EEF7D541D}" srcOrd="1" destOrd="0" presId="urn:microsoft.com/office/officeart/2005/8/layout/orgChart1"/>
    <dgm:cxn modelId="{5E423402-5646-48D5-B985-AD272A4E2A6D}" type="presOf" srcId="{420FEFF0-DBEB-415B-9215-2540787ACE58}" destId="{A1359793-9977-43F2-B5DD-717729CF81DF}" srcOrd="0" destOrd="0" presId="urn:microsoft.com/office/officeart/2005/8/layout/orgChart1"/>
    <dgm:cxn modelId="{8234F40D-A372-44B1-A007-6AAD0E3081BE}" type="presOf" srcId="{2B8C2273-5D31-4BD6-BA72-E8A2496C9A78}" destId="{7FCC01FC-4F7D-4F93-B5D2-7B4B135F2046}" srcOrd="0" destOrd="0" presId="urn:microsoft.com/office/officeart/2005/8/layout/orgChart1"/>
    <dgm:cxn modelId="{89A5AC6B-C763-4EA2-B95C-C9BC5D0F31B9}" type="presOf" srcId="{D19F41DC-E3B7-4406-8B0D-848FBAEE23CA}" destId="{8658720C-60DE-457F-B147-2052C666987C}" srcOrd="0" destOrd="0" presId="urn:microsoft.com/office/officeart/2005/8/layout/orgChart1"/>
    <dgm:cxn modelId="{E8E7F19A-8DD2-48BC-94A2-D6C02F9458AD}" srcId="{420FEFF0-DBEB-415B-9215-2540787ACE58}" destId="{213CCDEB-D692-4D66-AF63-F618E21A7B1A}" srcOrd="1" destOrd="0" parTransId="{9478DC09-6944-4B8C-8190-FB90597D6C14}" sibTransId="{4516116E-2D0F-4892-9A2A-E3CDB7A7BF5C}"/>
    <dgm:cxn modelId="{1057C673-9B44-4174-8572-8B1E022E6F8B}" type="presOf" srcId="{420FEFF0-DBEB-415B-9215-2540787ACE58}" destId="{D807607E-BDA1-4719-8613-003CC74E3C69}" srcOrd="1" destOrd="0" presId="urn:microsoft.com/office/officeart/2005/8/layout/orgChart1"/>
    <dgm:cxn modelId="{6141768C-CBF9-444E-A31D-A27E5C65157A}" type="presOf" srcId="{213CCDEB-D692-4D66-AF63-F618E21A7B1A}" destId="{C1E9A170-FFE9-4134-836D-1ADCE1A4C650}" srcOrd="1" destOrd="0" presId="urn:microsoft.com/office/officeart/2005/8/layout/orgChart1"/>
    <dgm:cxn modelId="{1430A60C-3E77-4894-9F25-2251AE0932ED}" srcId="{420FEFF0-DBEB-415B-9215-2540787ACE58}" destId="{D19F41DC-E3B7-4406-8B0D-848FBAEE23CA}" srcOrd="0" destOrd="0" parTransId="{2B8C2273-5D31-4BD6-BA72-E8A2496C9A78}" sibTransId="{C0157767-1CF5-4C2F-AD59-8099D6D3BC00}"/>
    <dgm:cxn modelId="{BE382434-169B-42FE-9BCE-BD5E7B2A5ABE}" type="presOf" srcId="{0E18B4D6-B1D5-43D3-A450-2AA895243146}" destId="{2C0B33FF-70D8-440B-B1DE-65B7939237C5}" srcOrd="0" destOrd="0" presId="urn:microsoft.com/office/officeart/2005/8/layout/orgChart1"/>
    <dgm:cxn modelId="{4C166302-BD4B-42C2-A038-5564831591F6}" type="presParOf" srcId="{2C0B33FF-70D8-440B-B1DE-65B7939237C5}" destId="{FDCB91C3-AFCE-47AD-8F8E-EB2520FDCCDE}" srcOrd="0" destOrd="0" presId="urn:microsoft.com/office/officeart/2005/8/layout/orgChart1"/>
    <dgm:cxn modelId="{6BAAC3AD-CB49-4990-8F90-DD1D49652030}" type="presParOf" srcId="{FDCB91C3-AFCE-47AD-8F8E-EB2520FDCCDE}" destId="{3A1F692F-7D6F-4DD0-A0E2-2CFC8662B6A0}" srcOrd="0" destOrd="0" presId="urn:microsoft.com/office/officeart/2005/8/layout/orgChart1"/>
    <dgm:cxn modelId="{5FB02B81-FC03-410A-93AD-3299ED68D36C}" type="presParOf" srcId="{3A1F692F-7D6F-4DD0-A0E2-2CFC8662B6A0}" destId="{A1359793-9977-43F2-B5DD-717729CF81DF}" srcOrd="0" destOrd="0" presId="urn:microsoft.com/office/officeart/2005/8/layout/orgChart1"/>
    <dgm:cxn modelId="{1FBBEE1E-E877-480A-856B-BE66CBCEE94A}" type="presParOf" srcId="{3A1F692F-7D6F-4DD0-A0E2-2CFC8662B6A0}" destId="{D807607E-BDA1-4719-8613-003CC74E3C69}" srcOrd="1" destOrd="0" presId="urn:microsoft.com/office/officeart/2005/8/layout/orgChart1"/>
    <dgm:cxn modelId="{4866AC40-97C8-4398-BA83-44A5010EB116}" type="presParOf" srcId="{FDCB91C3-AFCE-47AD-8F8E-EB2520FDCCDE}" destId="{85942588-2A5D-4C3B-AED1-965EBDC1E8D4}" srcOrd="1" destOrd="0" presId="urn:microsoft.com/office/officeart/2005/8/layout/orgChart1"/>
    <dgm:cxn modelId="{04611F0A-BF40-46C5-988D-408E5D0AF05A}" type="presParOf" srcId="{85942588-2A5D-4C3B-AED1-965EBDC1E8D4}" destId="{7FCC01FC-4F7D-4F93-B5D2-7B4B135F2046}" srcOrd="0" destOrd="0" presId="urn:microsoft.com/office/officeart/2005/8/layout/orgChart1"/>
    <dgm:cxn modelId="{EBBF023D-148E-44A8-9101-98865487FCEB}" type="presParOf" srcId="{85942588-2A5D-4C3B-AED1-965EBDC1E8D4}" destId="{9CC07554-DC67-4893-B3A9-19ACD7C7DFFF}" srcOrd="1" destOrd="0" presId="urn:microsoft.com/office/officeart/2005/8/layout/orgChart1"/>
    <dgm:cxn modelId="{335E1161-727E-47DB-93E0-61BE2AE5F046}" type="presParOf" srcId="{9CC07554-DC67-4893-B3A9-19ACD7C7DFFF}" destId="{B7CCFC08-01B6-45A1-9A92-74B2F57015F9}" srcOrd="0" destOrd="0" presId="urn:microsoft.com/office/officeart/2005/8/layout/orgChart1"/>
    <dgm:cxn modelId="{ECCEDA8B-54BD-4528-AE93-32CD9B98FAA3}" type="presParOf" srcId="{B7CCFC08-01B6-45A1-9A92-74B2F57015F9}" destId="{8658720C-60DE-457F-B147-2052C666987C}" srcOrd="0" destOrd="0" presId="urn:microsoft.com/office/officeart/2005/8/layout/orgChart1"/>
    <dgm:cxn modelId="{4FA5DE11-2FB7-4E92-97FC-415B05CB7EAA}" type="presParOf" srcId="{B7CCFC08-01B6-45A1-9A92-74B2F57015F9}" destId="{13944D8B-656B-4B9D-B626-0D3EEF7D541D}" srcOrd="1" destOrd="0" presId="urn:microsoft.com/office/officeart/2005/8/layout/orgChart1"/>
    <dgm:cxn modelId="{C8E1CE61-98D9-43D4-B4E3-731CC4F88984}" type="presParOf" srcId="{9CC07554-DC67-4893-B3A9-19ACD7C7DFFF}" destId="{3BAC86C7-F4CF-47C6-8BF7-4459F1D1E9CB}" srcOrd="1" destOrd="0" presId="urn:microsoft.com/office/officeart/2005/8/layout/orgChart1"/>
    <dgm:cxn modelId="{47AE91BB-6592-4DA0-AA30-D5A7CAEE7942}" type="presParOf" srcId="{9CC07554-DC67-4893-B3A9-19ACD7C7DFFF}" destId="{75E125C8-195D-4578-8776-4E2B16B61EB4}" srcOrd="2" destOrd="0" presId="urn:microsoft.com/office/officeart/2005/8/layout/orgChart1"/>
    <dgm:cxn modelId="{DFACB6D3-C491-40D4-96C7-B25DB2934BF9}" type="presParOf" srcId="{85942588-2A5D-4C3B-AED1-965EBDC1E8D4}" destId="{1C8E443F-CE5F-43DD-A093-6B20A611DD47}" srcOrd="2" destOrd="0" presId="urn:microsoft.com/office/officeart/2005/8/layout/orgChart1"/>
    <dgm:cxn modelId="{450C51E1-F99F-4F9C-AEEB-537A94114541}" type="presParOf" srcId="{85942588-2A5D-4C3B-AED1-965EBDC1E8D4}" destId="{8BCCD935-32A2-4A5D-A325-7EEA7EC72D24}" srcOrd="3" destOrd="0" presId="urn:microsoft.com/office/officeart/2005/8/layout/orgChart1"/>
    <dgm:cxn modelId="{9C85D978-9588-468D-8153-F0813462A88D}" type="presParOf" srcId="{8BCCD935-32A2-4A5D-A325-7EEA7EC72D24}" destId="{CE965697-4B83-476E-BDF1-AE9B3EE6E8FC}" srcOrd="0" destOrd="0" presId="urn:microsoft.com/office/officeart/2005/8/layout/orgChart1"/>
    <dgm:cxn modelId="{8D716E63-6347-455E-BF75-E7FBB7DDF9BB}" type="presParOf" srcId="{CE965697-4B83-476E-BDF1-AE9B3EE6E8FC}" destId="{BA4CD99F-1A6B-4B35-9AAF-234EC21D1A42}" srcOrd="0" destOrd="0" presId="urn:microsoft.com/office/officeart/2005/8/layout/orgChart1"/>
    <dgm:cxn modelId="{176603C5-816E-4150-87D9-8147A060465B}" type="presParOf" srcId="{CE965697-4B83-476E-BDF1-AE9B3EE6E8FC}" destId="{C1E9A170-FFE9-4134-836D-1ADCE1A4C650}" srcOrd="1" destOrd="0" presId="urn:microsoft.com/office/officeart/2005/8/layout/orgChart1"/>
    <dgm:cxn modelId="{2B573417-AA13-4BF2-AB2D-51B8CE529A0F}" type="presParOf" srcId="{8BCCD935-32A2-4A5D-A325-7EEA7EC72D24}" destId="{FE0E0D04-DAA0-4C70-AED1-AFC0CF64E204}" srcOrd="1" destOrd="0" presId="urn:microsoft.com/office/officeart/2005/8/layout/orgChart1"/>
    <dgm:cxn modelId="{26C00860-1384-408D-A44B-F196C43BE4DE}" type="presParOf" srcId="{8BCCD935-32A2-4A5D-A325-7EEA7EC72D24}" destId="{B0FF362A-4330-4A53-9AA6-AF2618CB783E}" srcOrd="2" destOrd="0" presId="urn:microsoft.com/office/officeart/2005/8/layout/orgChart1"/>
    <dgm:cxn modelId="{43972816-D016-489C-AB72-91F588443D3A}" type="presParOf" srcId="{FDCB91C3-AFCE-47AD-8F8E-EB2520FDCCDE}" destId="{483B59B7-9281-4F71-BE5A-8FD7E13369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E401D-B907-428F-9610-DEBE60FB8FEA}">
      <dsp:nvSpPr>
        <dsp:cNvPr id="0" name=""/>
        <dsp:cNvSpPr/>
      </dsp:nvSpPr>
      <dsp:spPr>
        <a:xfrm>
          <a:off x="0" y="0"/>
          <a:ext cx="10058399" cy="14935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Arial Narrow" panose="020B0606020202030204" pitchFamily="34" charset="0"/>
            </a:rPr>
            <a:t>Получатели образовательных услуг </a:t>
          </a:r>
          <a:endParaRPr lang="ru-RU" sz="4800" kern="1200" dirty="0">
            <a:latin typeface="Arial Narrow" panose="020B0606020202030204" pitchFamily="34" charset="0"/>
          </a:endParaRPr>
        </a:p>
      </dsp:txBody>
      <dsp:txXfrm>
        <a:off x="0" y="0"/>
        <a:ext cx="10058399" cy="1493520"/>
      </dsp:txXfrm>
    </dsp:sp>
    <dsp:sp modelId="{5255FAB3-5069-4366-9256-A1D55345FA0E}">
      <dsp:nvSpPr>
        <dsp:cNvPr id="0" name=""/>
        <dsp:cNvSpPr/>
      </dsp:nvSpPr>
      <dsp:spPr>
        <a:xfrm>
          <a:off x="38121" y="1493520"/>
          <a:ext cx="5029200" cy="31363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latin typeface="Arial Narrow" panose="020B0606020202030204" pitchFamily="34" charset="0"/>
            </a:rPr>
            <a:t>Обучающиеся</a:t>
          </a:r>
          <a:endParaRPr lang="ru-RU" sz="6500" kern="1200" dirty="0">
            <a:latin typeface="Arial Narrow" panose="020B0606020202030204" pitchFamily="34" charset="0"/>
          </a:endParaRPr>
        </a:p>
      </dsp:txBody>
      <dsp:txXfrm>
        <a:off x="38121" y="1493520"/>
        <a:ext cx="5029200" cy="3136392"/>
      </dsp:txXfrm>
    </dsp:sp>
    <dsp:sp modelId="{37D8C3A5-9417-44C0-B3D6-E6E66AD18BB8}">
      <dsp:nvSpPr>
        <dsp:cNvPr id="0" name=""/>
        <dsp:cNvSpPr/>
      </dsp:nvSpPr>
      <dsp:spPr>
        <a:xfrm>
          <a:off x="5029199" y="1493520"/>
          <a:ext cx="5029200" cy="31363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latin typeface="Arial Narrow" panose="020B0606020202030204" pitchFamily="34" charset="0"/>
            </a:rPr>
            <a:t>Родители</a:t>
          </a:r>
          <a:r>
            <a:rPr lang="ru-RU" sz="3200" kern="1200" dirty="0" smtClean="0">
              <a:latin typeface="Arial Narrow" panose="020B0606020202030204" pitchFamily="34" charset="0"/>
            </a:rPr>
            <a:t/>
          </a:r>
          <a:br>
            <a:rPr lang="ru-RU" sz="3200" kern="1200" dirty="0" smtClean="0">
              <a:latin typeface="Arial Narrow" panose="020B0606020202030204" pitchFamily="34" charset="0"/>
            </a:rPr>
          </a:br>
          <a:r>
            <a:rPr lang="ru-RU" sz="3200" kern="1200" dirty="0" smtClean="0">
              <a:latin typeface="Arial Narrow" panose="020B0606020202030204" pitchFamily="34" charset="0"/>
            </a:rPr>
            <a:t>(законные представители)</a:t>
          </a:r>
          <a:endParaRPr lang="ru-RU" sz="3200" kern="1200" dirty="0">
            <a:latin typeface="Arial Narrow" panose="020B0606020202030204" pitchFamily="34" charset="0"/>
          </a:endParaRPr>
        </a:p>
      </dsp:txBody>
      <dsp:txXfrm>
        <a:off x="5029199" y="1493520"/>
        <a:ext cx="5029200" cy="3136392"/>
      </dsp:txXfrm>
    </dsp:sp>
    <dsp:sp modelId="{A7A40F33-BBE3-4290-ADD6-63D75412B434}">
      <dsp:nvSpPr>
        <dsp:cNvPr id="0" name=""/>
        <dsp:cNvSpPr/>
      </dsp:nvSpPr>
      <dsp:spPr>
        <a:xfrm>
          <a:off x="0" y="4629912"/>
          <a:ext cx="10058399" cy="3484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E443F-CE5F-43DD-A093-6B20A611DD47}">
      <dsp:nvSpPr>
        <dsp:cNvPr id="0" name=""/>
        <dsp:cNvSpPr/>
      </dsp:nvSpPr>
      <dsp:spPr>
        <a:xfrm>
          <a:off x="5276850" y="2273514"/>
          <a:ext cx="2747446" cy="953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829"/>
              </a:lnTo>
              <a:lnTo>
                <a:pt x="2747446" y="476829"/>
              </a:lnTo>
              <a:lnTo>
                <a:pt x="2747446" y="9536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C01FC-4F7D-4F93-B5D2-7B4B135F2046}">
      <dsp:nvSpPr>
        <dsp:cNvPr id="0" name=""/>
        <dsp:cNvSpPr/>
      </dsp:nvSpPr>
      <dsp:spPr>
        <a:xfrm>
          <a:off x="2529403" y="2273514"/>
          <a:ext cx="2747446" cy="953659"/>
        </a:xfrm>
        <a:custGeom>
          <a:avLst/>
          <a:gdLst/>
          <a:ahLst/>
          <a:cxnLst/>
          <a:rect l="0" t="0" r="0" b="0"/>
          <a:pathLst>
            <a:path>
              <a:moveTo>
                <a:pt x="2747446" y="0"/>
              </a:moveTo>
              <a:lnTo>
                <a:pt x="2747446" y="476829"/>
              </a:lnTo>
              <a:lnTo>
                <a:pt x="0" y="476829"/>
              </a:lnTo>
              <a:lnTo>
                <a:pt x="0" y="9536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59793-9977-43F2-B5DD-717729CF81DF}">
      <dsp:nvSpPr>
        <dsp:cNvPr id="0" name=""/>
        <dsp:cNvSpPr/>
      </dsp:nvSpPr>
      <dsp:spPr>
        <a:xfrm>
          <a:off x="3006232" y="2897"/>
          <a:ext cx="4541234" cy="2270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0" h="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 Narrow" panose="020B0606020202030204" pitchFamily="34" charset="0"/>
            </a:rPr>
            <a:t>Источники информации об общей численности получателей услуг</a:t>
          </a:r>
          <a:endParaRPr lang="ru-RU" sz="3200" kern="1200" dirty="0">
            <a:latin typeface="Arial Narrow" panose="020B0606020202030204" pitchFamily="34" charset="0"/>
          </a:endParaRPr>
        </a:p>
      </dsp:txBody>
      <dsp:txXfrm>
        <a:off x="3006232" y="2897"/>
        <a:ext cx="4541234" cy="2270617"/>
      </dsp:txXfrm>
    </dsp:sp>
    <dsp:sp modelId="{8658720C-60DE-457F-B147-2052C666987C}">
      <dsp:nvSpPr>
        <dsp:cNvPr id="0" name=""/>
        <dsp:cNvSpPr/>
      </dsp:nvSpPr>
      <dsp:spPr>
        <a:xfrm>
          <a:off x="258785" y="3227173"/>
          <a:ext cx="4541234" cy="2270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Официальный сайт образовательной организации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258785" y="3227173"/>
        <a:ext cx="4541234" cy="2270617"/>
      </dsp:txXfrm>
    </dsp:sp>
    <dsp:sp modelId="{BA4CD99F-1A6B-4B35-9AAF-234EC21D1A42}">
      <dsp:nvSpPr>
        <dsp:cNvPr id="0" name=""/>
        <dsp:cNvSpPr/>
      </dsp:nvSpPr>
      <dsp:spPr>
        <a:xfrm>
          <a:off x="5753679" y="3227173"/>
          <a:ext cx="4541234" cy="2270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Предоставление оператору органом местного самоуправления (Заказчиком по муниципальному контракту)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5753679" y="3227173"/>
        <a:ext cx="4541234" cy="2270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FDB46-151F-434B-BD8F-D9D856E0013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D6C6-8A6A-47F8-A248-5B768140B5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99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957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16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6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78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057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5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75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00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826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20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703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A92644-4D22-4054-928F-990B2B4478FB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E0F055-74EC-4871-9ECC-5BFCD65779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46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ainme.ru/post/dobryakova/" TargetMode="External"/><Relationship Id="rId2" Type="http://schemas.openxmlformats.org/officeDocument/2006/relationships/hyperlink" Target="http://www.coko24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1014883"/>
            <a:ext cx="10058400" cy="322984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Arial Narrow" panose="020B0606020202030204" pitchFamily="34" charset="0"/>
              </a:rPr>
              <a:t>Содержание технического задания на выполнение работ, оказание услуг по сбору и обобщению информации о качестве условий осуществления образовательной деятельности организациями</a:t>
            </a:r>
            <a:endParaRPr lang="ru-RU" sz="44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1986" y="4474464"/>
            <a:ext cx="8144247" cy="98381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 Narrow" panose="020B0606020202030204" pitchFamily="34" charset="0"/>
              </a:rPr>
              <a:t>Зеленко Лариса Егоровна,</a:t>
            </a:r>
            <a:br>
              <a:rPr lang="ru-RU" sz="2800" dirty="0" smtClean="0">
                <a:latin typeface="Arial Narrow" panose="020B0606020202030204" pitchFamily="34" charset="0"/>
              </a:rPr>
            </a:br>
            <a:r>
              <a:rPr lang="ru-RU" sz="2800" dirty="0" smtClean="0">
                <a:latin typeface="Arial Narrow" panose="020B0606020202030204" pitchFamily="34" charset="0"/>
              </a:rPr>
              <a:t>Красноярск, 2020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280" y="4509399"/>
            <a:ext cx="2329092" cy="9274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4303" y="281354"/>
            <a:ext cx="105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Организация и проведение независимой оценки качества условий образовательной деятельности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 на муниципальном уровне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4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Перечень работ, оказания услуг оператором</a:t>
            </a:r>
            <a:endParaRPr lang="ru-RU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482592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Разрабатывает (актуализирует</a:t>
            </a:r>
            <a:r>
              <a:rPr lang="ru-RU" sz="2400" dirty="0">
                <a:latin typeface="Arial Narrow" panose="020B0606020202030204" pitchFamily="34" charset="0"/>
              </a:rPr>
              <a:t>) методических </a:t>
            </a:r>
            <a:r>
              <a:rPr lang="ru-RU" sz="2400" dirty="0" smtClean="0">
                <a:latin typeface="Arial Narrow" panose="020B0606020202030204" pitchFamily="34" charset="0"/>
              </a:rPr>
              <a:t>рекомендаций и (или) инструкции для специалистов по проведению </a:t>
            </a:r>
            <a:r>
              <a:rPr lang="ru-RU" sz="2400" dirty="0">
                <a:latin typeface="Arial Narrow" panose="020B0606020202030204" pitchFamily="34" charset="0"/>
              </a:rPr>
              <a:t>НОКУ </a:t>
            </a:r>
            <a:r>
              <a:rPr lang="ru-RU" sz="2400" dirty="0" smtClean="0">
                <a:latin typeface="Arial Narrow" panose="020B0606020202030204" pitchFamily="34" charset="0"/>
              </a:rPr>
              <a:t>ООД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Разрабатывает (при необходимости) соответствующее программное обеспечение для сбора и обобщения информации по показателям НОКУ ООД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Разрабатывает </a:t>
            </a:r>
            <a:r>
              <a:rPr lang="ru-RU" sz="2400" dirty="0">
                <a:latin typeface="Arial Narrow" panose="020B0606020202030204" pitchFamily="34" charset="0"/>
              </a:rPr>
              <a:t>методики и инструментария проведения оценки с учетом специфики деятельности образовательных </a:t>
            </a:r>
            <a:r>
              <a:rPr lang="ru-RU" sz="2400" dirty="0" smtClean="0">
                <a:latin typeface="Arial Narrow" panose="020B0606020202030204" pitchFamily="34" charset="0"/>
              </a:rPr>
              <a:t>организаций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Обеспечивает выезд своих специалистов для сбора и обобщения информации о качестве условий осуществления образовательной деятельности в образовательную организацию и заполнение форм по результатам выезда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latin typeface="Arial Narrow" panose="020B0606020202030204" pitchFamily="34" charset="0"/>
              </a:rPr>
              <a:t>Анализирует официальные сайты организаций и заполняет формы по результатам анализа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endParaRPr lang="ru-RU" sz="2400" dirty="0" smtClean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endParaRPr lang="ru-RU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1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Перечень работ, оказания услуг оператором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07320" cy="4377266"/>
          </a:xfrm>
        </p:spPr>
        <p:txBody>
          <a:bodyPr>
            <a:normAutofit fontScale="92500" lnSpcReduction="20000"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 smtClean="0">
                <a:latin typeface="Arial Narrow" panose="020B0606020202030204" pitchFamily="34" charset="0"/>
              </a:rPr>
              <a:t>Проводит анкетирование (опрос) получателей образовательных услуг 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 smtClean="0">
                <a:latin typeface="Arial Narrow" panose="020B0606020202030204" pitchFamily="34" charset="0"/>
              </a:rPr>
              <a:t>Обеспечивает обработку форм, заполненных по результатам анализа официальных сайтов организаций, осуществляющих образовательную деятельность, по результатам выезда в образовательную организацию и обработку анкет по результатам опроса получателей образовательных услуг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 smtClean="0">
                <a:latin typeface="Arial Narrow" panose="020B0606020202030204" pitchFamily="34" charset="0"/>
              </a:rPr>
              <a:t>Обеспечивает обработку данных по показателям НОКО (на основе заполненных форм и анкет по всем образовательным организациям, в отношении которых проводится оценка)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 smtClean="0">
                <a:latin typeface="Arial Narrow" panose="020B0606020202030204" pitchFamily="34" charset="0"/>
              </a:rPr>
              <a:t>Обеспечивает расчет показателей в соответствии с Единым порядком расчета для всех образовательных организаций, в отношении которых проводится оценка.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 smtClean="0">
                <a:latin typeface="Arial Narrow" panose="020B0606020202030204" pitchFamily="34" charset="0"/>
              </a:rPr>
              <a:t>Предоставляет итоговый отчет об оказанной услуге по сбору и обобщению информации о качестве условий осуществления образовательной деятельности образовательными организациями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endParaRPr lang="ru-RU" dirty="0" smtClean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48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27896"/>
          </a:xfrm>
        </p:spPr>
        <p:txBody>
          <a:bodyPr anchor="ctr" anchorCtr="0"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Рекомендации оператору </a:t>
            </a:r>
            <a:br>
              <a:rPr lang="ru-RU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при выполнении работ, оказания услуг </a:t>
            </a:r>
            <a:br>
              <a:rPr lang="ru-RU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по муниципальному контракту</a:t>
            </a:r>
            <a:endParaRPr lang="ru-RU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2019300"/>
            <a:ext cx="10080598" cy="4106864"/>
          </a:xfrm>
        </p:spPr>
        <p:txBody>
          <a:bodyPr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Подробно описывать применяемые инструментария </a:t>
            </a:r>
            <a:r>
              <a:rPr lang="ru-RU" sz="2400" dirty="0">
                <a:latin typeface="Arial Narrow" panose="020B0606020202030204" pitchFamily="34" charset="0"/>
              </a:rPr>
              <a:t>(рабочие карты, анкеты, план-график посещения образовательных организаций, матрицы сбора информации по типам образовательных организаций, инструкции интервьюерам и т.д.) </a:t>
            </a:r>
            <a:endParaRPr lang="ru-RU" sz="2400" dirty="0" smtClean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 Обеспечивать надежное хранение </a:t>
            </a:r>
            <a:r>
              <a:rPr lang="ru-RU" sz="2400" dirty="0">
                <a:latin typeface="Arial Narrow" panose="020B0606020202030204" pitchFamily="34" charset="0"/>
              </a:rPr>
              <a:t>информации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Сбор </a:t>
            </a:r>
            <a:r>
              <a:rPr lang="ru-RU" sz="2400" dirty="0">
                <a:latin typeface="Arial Narrow" panose="020B0606020202030204" pitchFamily="34" charset="0"/>
              </a:rPr>
              <a:t>информации о качестве условий при посещении помещений и территории </a:t>
            </a:r>
            <a:r>
              <a:rPr lang="ru-RU" sz="2400" dirty="0" smtClean="0">
                <a:latin typeface="Arial Narrow" panose="020B0606020202030204" pitchFamily="34" charset="0"/>
              </a:rPr>
              <a:t>организации оператором </a:t>
            </a:r>
            <a:r>
              <a:rPr lang="ru-RU" sz="2400" dirty="0">
                <a:latin typeface="Arial Narrow" panose="020B0606020202030204" pitchFamily="34" charset="0"/>
              </a:rPr>
              <a:t>целесообразно проводить в присутствии представителя образовательной </a:t>
            </a:r>
            <a:r>
              <a:rPr lang="ru-RU" sz="2400" dirty="0" smtClean="0">
                <a:latin typeface="Arial Narrow" panose="020B0606020202030204" pitchFamily="34" charset="0"/>
              </a:rPr>
              <a:t>организации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endParaRPr lang="ru-RU" sz="24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1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flipH="1">
            <a:off x="2565398" y="248986"/>
            <a:ext cx="7492999" cy="1488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К сбору </a:t>
            </a:r>
            <a:r>
              <a:rPr lang="ru-RU" sz="3200" dirty="0">
                <a:latin typeface="Arial Narrow" panose="020B0606020202030204" pitchFamily="34" charset="0"/>
              </a:rPr>
              <a:t>информации </a:t>
            </a:r>
            <a:r>
              <a:rPr lang="ru-RU" sz="3200" dirty="0" smtClean="0">
                <a:latin typeface="Arial Narrow" panose="020B0606020202030204" pitchFamily="34" charset="0"/>
              </a:rPr>
              <a:t>об условиях </a:t>
            </a:r>
            <a:r>
              <a:rPr lang="ru-RU" sz="3200" dirty="0">
                <a:latin typeface="Arial Narrow" panose="020B0606020202030204" pitchFamily="34" charset="0"/>
              </a:rPr>
              <a:t>доступности образовательной деятельности для </a:t>
            </a:r>
            <a:r>
              <a:rPr lang="ru-RU" sz="3200" dirty="0" smtClean="0">
                <a:latin typeface="Arial Narrow" panose="020B0606020202030204" pitchFamily="34" charset="0"/>
              </a:rPr>
              <a:t>инвалидов привлекать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2200" y="3187700"/>
            <a:ext cx="3860800" cy="153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представителей </a:t>
            </a:r>
            <a:r>
              <a:rPr lang="ru-RU" sz="2000" dirty="0">
                <a:latin typeface="Arial Narrow" panose="020B0606020202030204" pitchFamily="34" charset="0"/>
              </a:rPr>
              <a:t>общественных организаций инвалидов и (или) </a:t>
            </a:r>
            <a:r>
              <a:rPr lang="ru-RU" sz="2000" dirty="0" smtClean="0">
                <a:latin typeface="Arial Narrow" panose="020B0606020202030204" pitchFamily="34" charset="0"/>
              </a:rPr>
              <a:t>граждан, признанных инвалидами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59600" y="3187700"/>
            <a:ext cx="3886200" cy="153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специалистов, имеющих специальную </a:t>
            </a:r>
            <a:r>
              <a:rPr lang="ru-RU" sz="2000" dirty="0">
                <a:latin typeface="Arial Narrow" panose="020B0606020202030204" pitchFamily="34" charset="0"/>
              </a:rPr>
              <a:t>подготовку по вопросам обеспечения доступности объектов и услуг для инвалидов, маломобильных </a:t>
            </a:r>
            <a:r>
              <a:rPr lang="ru-RU" sz="2000" dirty="0" smtClean="0">
                <a:latin typeface="Arial Narrow" panose="020B0606020202030204" pitchFamily="34" charset="0"/>
              </a:rPr>
              <a:t>граждан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3553905" y="1892299"/>
            <a:ext cx="484632" cy="1206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7923499" y="1892297"/>
            <a:ext cx="484632" cy="12065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Рекомендации оператору </a:t>
            </a:r>
            <a:b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при выполнении работ, оказания услуг </a:t>
            </a:r>
            <a:b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по муниципальному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0896" lvl="1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Значения </a:t>
            </a:r>
            <a:r>
              <a:rPr lang="ru-RU" sz="2400" dirty="0">
                <a:latin typeface="Arial Narrow" panose="020B0606020202030204" pitchFamily="34" charset="0"/>
              </a:rPr>
              <a:t>по каждому показателю, характеризующему общие критерии оценки качества условий оказания услуг, рассчитывать в соответствии с единым порядком расчета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утвержденным приказом Министерством труда и социальной защиты РФ от 31 мая 2018 г. № 344н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600" dirty="0" smtClean="0">
                <a:latin typeface="Arial Narrow" panose="020B0606020202030204" pitchFamily="34" charset="0"/>
              </a:rPr>
              <a:t>Для </a:t>
            </a:r>
            <a:r>
              <a:rPr lang="ru-RU" sz="2600" dirty="0">
                <a:latin typeface="Arial Narrow" panose="020B0606020202030204" pitchFamily="34" charset="0"/>
              </a:rPr>
              <a:t>опроса получателей образовательных услуг использовать приложение к методике выявления и обобщения мнения граждан о качестве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утвержденной приказом Министерства труда и социальной защиты РФ от 30 октября 2018 № 675н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9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Рекомендации оператору </a:t>
            </a:r>
            <a:b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при выполнении работ, оказания услуг </a:t>
            </a:r>
            <a:b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по муниципальному контракту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Обеспечивать защиту </a:t>
            </a:r>
            <a:r>
              <a:rPr lang="ru-RU" sz="2400" dirty="0">
                <a:latin typeface="Arial Narrow" panose="020B0606020202030204" pitchFamily="34" charset="0"/>
              </a:rPr>
              <a:t>от «накрутки» с одного </a:t>
            </a:r>
            <a:r>
              <a:rPr lang="en-US" sz="2400" dirty="0">
                <a:latin typeface="Arial Narrow" panose="020B0606020202030204" pitchFamily="34" charset="0"/>
              </a:rPr>
              <a:t>IP</a:t>
            </a:r>
            <a:r>
              <a:rPr lang="ru-RU" sz="2400" dirty="0">
                <a:latin typeface="Arial Narrow" panose="020B0606020202030204" pitchFamily="34" charset="0"/>
              </a:rPr>
              <a:t>- адреса при проведении онлайн опроса потребителей образовательных услуг (не более одной анкеты, при повторном ее представлении с данного </a:t>
            </a:r>
            <a:r>
              <a:rPr lang="en-US" sz="2400" dirty="0">
                <a:latin typeface="Arial Narrow" panose="020B0606020202030204" pitchFamily="34" charset="0"/>
              </a:rPr>
              <a:t>IP</a:t>
            </a:r>
            <a:r>
              <a:rPr lang="ru-RU" sz="2400" dirty="0">
                <a:latin typeface="Arial Narrow" panose="020B0606020202030204" pitchFamily="34" charset="0"/>
              </a:rPr>
              <a:t>- адреса она не должна учитываться)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Обеспечивать очное </a:t>
            </a:r>
            <a:r>
              <a:rPr lang="ru-RU" sz="2400" dirty="0">
                <a:latin typeface="Arial Narrow" panose="020B0606020202030204" pitchFamily="34" charset="0"/>
              </a:rPr>
              <a:t>посещение образовательных организаций, в отношении которых проводится </a:t>
            </a:r>
            <a:r>
              <a:rPr lang="ru-RU" sz="2400" dirty="0" smtClean="0">
                <a:latin typeface="Arial Narrow" panose="020B0606020202030204" pitchFamily="34" charset="0"/>
              </a:rPr>
              <a:t>НОКУ ООД</a:t>
            </a:r>
            <a:endParaRPr lang="ru-RU" sz="2400" dirty="0">
              <a:latin typeface="Arial Narrow" panose="020B0606020202030204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Предоставлять </a:t>
            </a:r>
            <a:r>
              <a:rPr lang="ru-RU" sz="2400" dirty="0">
                <a:latin typeface="Arial Narrow" panose="020B0606020202030204" pitchFamily="34" charset="0"/>
              </a:rPr>
              <a:t>в составе отчетной документации </a:t>
            </a:r>
            <a:r>
              <a:rPr lang="ru-RU" sz="2400" dirty="0" smtClean="0">
                <a:latin typeface="Arial Narrow" panose="020B0606020202030204" pitchFamily="34" charset="0"/>
              </a:rPr>
              <a:t>оригиналы </a:t>
            </a:r>
            <a:r>
              <a:rPr lang="ru-RU" sz="2400" dirty="0">
                <a:latin typeface="Arial Narrow" panose="020B0606020202030204" pitchFamily="34" charset="0"/>
              </a:rPr>
              <a:t>заполненных форм по результатам выезда (в качестве приложений к заполненным формам должны быть представлены фото (видеоматериалы), форм интервьюирования </a:t>
            </a:r>
            <a:r>
              <a:rPr lang="ru-RU" sz="2400" dirty="0" smtClean="0">
                <a:latin typeface="Arial Narrow" panose="020B0606020202030204" pitchFamily="34" charset="0"/>
              </a:rPr>
              <a:t>и/или телефонного </a:t>
            </a:r>
            <a:r>
              <a:rPr lang="ru-RU" sz="2400" dirty="0">
                <a:latin typeface="Arial Narrow" panose="020B0606020202030204" pitchFamily="34" charset="0"/>
              </a:rPr>
              <a:t>опроса получателей услуг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endParaRPr lang="ru-RU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59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 fontScale="90000"/>
          </a:bodyPr>
          <a:lstStyle/>
          <a:p>
            <a:r>
              <a:rPr lang="ru-RU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Отчет о выполненных работ по сбору  и обобщению информации о качестве условий оказания услуг </a:t>
            </a:r>
            <a:r>
              <a:rPr lang="ru-RU" sz="4000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может </a:t>
            </a:r>
            <a:r>
              <a:rPr lang="ru-RU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содержать:</a:t>
            </a:r>
            <a:endParaRPr lang="ru-RU" sz="28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968500"/>
            <a:ext cx="10080598" cy="415766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 организаций, в отношении которых проводились сбору и обобщение информации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Результаты обобщения информации, размещенной на официальных сайтах организаций и информационных стендах в помещениях указанных </a:t>
            </a: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организаций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Результаты удовлетворенности граждан качеством условий оказания услуг, в том числе объем и параметры выборочной совокупности </a:t>
            </a: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респондентов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Результаты обобщения информации о создании в организации комфортных условий и доступных условий для инвалидов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Значения по каждому показателю оценки (в баллах) </a:t>
            </a:r>
            <a:endParaRPr lang="ru-RU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1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132"/>
          </a:xfrm>
        </p:spPr>
        <p:txBody>
          <a:bodyPr anchor="ctr" anchorCtr="0">
            <a:normAutofit fontScale="90000"/>
          </a:bodyPr>
          <a:lstStyle/>
          <a:p>
            <a:r>
              <a:rPr lang="ru-RU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Отчет о выполненных работ по сбору  и обобщению информации о качестве условий оказания услуг </a:t>
            </a:r>
            <a:r>
              <a:rPr lang="ru-RU" sz="4000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может </a:t>
            </a:r>
            <a:r>
              <a:rPr lang="ru-RU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содержать:</a:t>
            </a:r>
            <a:endParaRPr lang="ru-RU" sz="28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145" y="1816608"/>
            <a:ext cx="10080598" cy="430955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Рейтинги </a:t>
            </a: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образовательных организаций по значению каждого показателя, характеризующего общие критерии оценки качества условий осуществления образовательной деятельности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Предложения </a:t>
            </a: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респондентов по улучшению качества условий осуществления образовательной деятельности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Основные </a:t>
            </a: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недостатки в работе организаций, выявленных в ходе сбора и обобщения информации о качестве условий осуществления образовательной деятельности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Выводы </a:t>
            </a: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и рекомендации по совершенствованию образовательной деятельности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4621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84997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Примерный состав технического задания</a:t>
            </a:r>
            <a:endParaRPr lang="ru-RU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52600"/>
            <a:ext cx="10058400" cy="4318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 Narrow" panose="020B0606020202030204" pitchFamily="34" charset="0"/>
              </a:rPr>
              <a:t>Общие сведения (наименование объекта закупки, цель оказания услуг, сроки выполнения работ, место выполняемых работ (оказания услуг)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 Narrow" panose="020B0606020202030204" pitchFamily="34" charset="0"/>
              </a:rPr>
              <a:t>Перечень нормативных документов, в соответствии с которыми осуществляется сбор и обобщение информации о качестве условий осуществления образовательной деятельности организациями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 Narrow" panose="020B0606020202030204" pitchFamily="34" charset="0"/>
              </a:rPr>
              <a:t>Описание содержания работ (услуг)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 Narrow" panose="020B0606020202030204" pitchFamily="34" charset="0"/>
              </a:rPr>
              <a:t> Описание объемов выполняемых оператором работ (оказания услуг)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 Narrow" panose="020B0606020202030204" pitchFamily="34" charset="0"/>
              </a:rPr>
              <a:t>Требования </a:t>
            </a:r>
            <a:r>
              <a:rPr lang="ru-RU" sz="2400" dirty="0">
                <a:latin typeface="Arial Narrow" panose="020B0606020202030204" pitchFamily="34" charset="0"/>
              </a:rPr>
              <a:t>к </a:t>
            </a:r>
            <a:r>
              <a:rPr lang="ru-RU" sz="2400" dirty="0" smtClean="0">
                <a:latin typeface="Arial Narrow" panose="020B0606020202030204" pitchFamily="34" charset="0"/>
              </a:rPr>
              <a:t>услуги (например: к используемым методам и источникам информации; к конфиденциальности полученной информации; к предоставлению отчетных материалов и т.д.)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 Narrow" panose="020B0606020202030204" pitchFamily="34" charset="0"/>
              </a:rPr>
              <a:t>Приложения (например: перечень организаций, в отношении которых проводится НОКУ ООД; перечень показателей оценки и т.д.)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18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1041651" algn="l"/>
                <a:tab pos="2083303" algn="l"/>
                <a:tab pos="3124954" algn="l"/>
                <a:tab pos="4166605" algn="l"/>
                <a:tab pos="5208256" algn="l"/>
                <a:tab pos="6249908" algn="l"/>
                <a:tab pos="7291559" algn="l"/>
                <a:tab pos="8333211" algn="l"/>
                <a:tab pos="9374862" algn="l"/>
                <a:tab pos="10416513" algn="l"/>
                <a:tab pos="11458165" algn="l"/>
              </a:tabLst>
            </a:pPr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987039"/>
            <a:ext cx="10058400" cy="31343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3200" u="sng" dirty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Отдел </a:t>
            </a:r>
            <a:r>
              <a:rPr lang="ru-RU" sz="3200" u="sng" dirty="0" smtClean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сопровождения независимой </a:t>
            </a:r>
            <a:r>
              <a:rPr lang="ru-RU" sz="3200" u="sng" smtClean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оценки качества  </a:t>
            </a:r>
            <a:endParaRPr lang="ru-RU" sz="3200" u="sng" dirty="0">
              <a:solidFill>
                <a:schemeClr val="tx1"/>
              </a:solidFill>
              <a:latin typeface="Arial Narrow" panose="020B0606020202030204" pitchFamily="34" charset="0"/>
              <a:hlinkClick r:id="rId2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3200" u="sng" dirty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+7 (391) 204 02 86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en-US" sz="3200" u="sng" dirty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http://www.coko24.ru</a:t>
            </a:r>
            <a:endParaRPr lang="ru-RU" sz="3200" u="sng" dirty="0">
              <a:solidFill>
                <a:schemeClr val="tx1"/>
              </a:solidFill>
              <a:latin typeface="Arial Narrow" panose="020B0606020202030204" pitchFamily="34" charset="0"/>
              <a:hlinkClick r:id="rId3"/>
            </a:endParaRPr>
          </a:p>
          <a:p>
            <a:endParaRPr lang="ru-RU" sz="3200" u="sng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3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88197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А</a:t>
            </a:r>
            <a:r>
              <a:rPr lang="ru-RU" sz="40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нализ </a:t>
            </a:r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содержания официальных сайтов образовательных организаций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4950812"/>
              </p:ext>
            </p:extLst>
          </p:nvPr>
        </p:nvGraphicFramePr>
        <p:xfrm>
          <a:off x="1096962" y="1574800"/>
          <a:ext cx="10307637" cy="458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364"/>
                <a:gridCol w="4781273"/>
              </a:tblGrid>
              <a:tr h="4825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показатели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990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1.1 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Соответствие информации о деятельности организации (учреждения), размещенной на общедоступных информационных ресурсах, ее содержанию и порядку (форме) размещения, установленным нормативными правовыми актами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1.1.2. на официальном сайте организации </a:t>
                      </a:r>
                    </a:p>
                    <a:p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222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1.2.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Наличие и функционирование на официальном сайте организации дистанционных способов обратной связи и взаимодействия с получателями услуг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9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3.2.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в организации условий доступности, позволяющих инвалидам получать услуги наравне с другими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пункт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-</a:t>
                      </a: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 наличие альтернативной версии официального сайта организации для инвалидов по зрению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48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127001"/>
            <a:ext cx="10370819" cy="15875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dk1"/>
                </a:solidFill>
                <a:latin typeface="Arial Narrow" panose="020B0606020202030204" pitchFamily="34" charset="0"/>
              </a:rPr>
              <a:t>А</a:t>
            </a:r>
            <a:r>
              <a:rPr lang="ru-RU" sz="36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нализ </a:t>
            </a:r>
            <a:r>
              <a:rPr lang="ru-RU" sz="3600" dirty="0">
                <a:solidFill>
                  <a:schemeClr val="dk1"/>
                </a:solidFill>
                <a:latin typeface="Arial Narrow" panose="020B0606020202030204" pitchFamily="34" charset="0"/>
              </a:rPr>
              <a:t>оборудования помещений </a:t>
            </a:r>
            <a:r>
              <a:rPr lang="ru-RU" sz="36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/>
            </a:r>
            <a:br>
              <a:rPr lang="ru-RU" sz="3600" dirty="0" smtClean="0">
                <a:solidFill>
                  <a:schemeClr val="dk1"/>
                </a:solidFill>
                <a:latin typeface="Arial Narrow" panose="020B0606020202030204" pitchFamily="34" charset="0"/>
              </a:rPr>
            </a:br>
            <a:r>
              <a:rPr lang="ru-RU" sz="36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образовательных </a:t>
            </a:r>
            <a:r>
              <a:rPr lang="ru-RU" sz="3600" dirty="0">
                <a:solidFill>
                  <a:schemeClr val="dk1"/>
                </a:solidFill>
                <a:latin typeface="Arial Narrow" panose="020B0606020202030204" pitchFamily="34" charset="0"/>
              </a:rPr>
              <a:t>организаций и территории</a:t>
            </a:r>
            <a:r>
              <a:rPr lang="ru-RU" sz="36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,</a:t>
            </a:r>
            <a:br>
              <a:rPr lang="ru-RU" sz="3600" dirty="0" smtClean="0">
                <a:solidFill>
                  <a:schemeClr val="dk1"/>
                </a:solidFill>
                <a:latin typeface="Arial Narrow" panose="020B0606020202030204" pitchFamily="34" charset="0"/>
              </a:rPr>
            </a:br>
            <a:r>
              <a:rPr lang="ru-RU" sz="36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 </a:t>
            </a:r>
            <a:r>
              <a:rPr lang="ru-RU" sz="3600" dirty="0">
                <a:solidFill>
                  <a:schemeClr val="dk1"/>
                </a:solidFill>
                <a:latin typeface="Arial Narrow" panose="020B0606020202030204" pitchFamily="34" charset="0"/>
              </a:rPr>
              <a:t>прилегающей к образовательным организациям 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4744194"/>
              </p:ext>
            </p:extLst>
          </p:nvPr>
        </p:nvGraphicFramePr>
        <p:xfrm>
          <a:off x="1096962" y="1714501"/>
          <a:ext cx="10371137" cy="438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947"/>
                <a:gridCol w="3632190"/>
              </a:tblGrid>
              <a:tr h="4510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показатели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594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1.1 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Соответствие информации о деятельности организации, размещенной на общедоступных информационных ресурсах, ее содержанию и порядку (форме) размещения, установленным нормативными правовыми актами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1.1.1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информационных стендах в помещении организации</a:t>
                      </a:r>
                    </a:p>
                  </a:txBody>
                  <a:tcPr/>
                </a:tc>
              </a:tr>
              <a:tr h="7785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2.1.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Обеспечение в организации комфортных условий, в которых осуществляется образовательная деятельность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85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3.1.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Оборудование помещений организации и прилегающей к организации территории с учетом доступности для инвалидов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8578"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3.2.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в организации условий доступности, позволяющих инвалидам получать услуги наравне с другими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56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80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С</a:t>
            </a:r>
            <a:r>
              <a:rPr lang="ru-RU" sz="40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бор </a:t>
            </a:r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и анализ мнение </a:t>
            </a:r>
            <a:b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респондентов – получателей образовательных услуг</a:t>
            </a:r>
            <a:r>
              <a:rPr lang="ru-RU" dirty="0">
                <a:solidFill>
                  <a:schemeClr val="dk1"/>
                </a:solidFill>
                <a:latin typeface="Arial Narrow" panose="020B0606020202030204" pitchFamily="34" charset="0"/>
              </a:rPr>
              <a:t/>
            </a:r>
            <a:br>
              <a:rPr lang="ru-RU" dirty="0">
                <a:solidFill>
                  <a:schemeClr val="dk1"/>
                </a:solidFill>
                <a:latin typeface="Arial Narrow" panose="020B0606020202030204" pitchFamily="34" charset="0"/>
              </a:rPr>
            </a:br>
            <a:r>
              <a:rPr lang="ru-RU" sz="3100" dirty="0">
                <a:solidFill>
                  <a:schemeClr val="dk1"/>
                </a:solidFill>
                <a:latin typeface="Arial Narrow" panose="020B0606020202030204" pitchFamily="34" charset="0"/>
              </a:rPr>
              <a:t>(в % от общего числа опрошенных получателей услуг)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731013"/>
              </p:ext>
            </p:extLst>
          </p:nvPr>
        </p:nvGraphicFramePr>
        <p:xfrm>
          <a:off x="736600" y="1564641"/>
          <a:ext cx="10921999" cy="452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1999"/>
              </a:tblGrid>
              <a:tr h="3584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показатели</a:t>
                      </a:r>
                    </a:p>
                  </a:txBody>
                  <a:tcPr/>
                </a:tc>
              </a:tr>
              <a:tr h="985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1.3.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получателей услуг, удовлетворенных открытостью, полнотой и доступностью информации о деятельности организации, размещенной на информационных стендах в помещении организации, на официальном сайте организации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87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2.2.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получателей услуг, удовлетворенных комфортностью, в которых осуществляется образовательная деятельность 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87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3.3.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получателей услуг, удовлетворенных доступностью образовательных услуг для инвалидов 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857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4.1.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Доля получателей услуг, удовлетворенных доброжелательностью, вежливостью работников организации, обеспечивающих первичный контакт и информирование получателя услуги при непосредственном обращении в организацию 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6382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4.2.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получателей услуг, удовлетворенных доброжелательностью, вежливостью работников организации, обеспечивающих непосредственное оказание услуги при обращении в организацию 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44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С</a:t>
            </a:r>
            <a:r>
              <a:rPr lang="ru-RU" sz="40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бор </a:t>
            </a:r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и анализ мнение </a:t>
            </a:r>
            <a:b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schemeClr val="dk1"/>
                </a:solidFill>
                <a:latin typeface="Arial Narrow" panose="020B0606020202030204" pitchFamily="34" charset="0"/>
              </a:rPr>
              <a:t>респондентов – получателей образовательных услуг</a:t>
            </a:r>
            <a:r>
              <a:rPr lang="ru-RU" dirty="0">
                <a:solidFill>
                  <a:schemeClr val="dk1"/>
                </a:solidFill>
                <a:latin typeface="Arial Narrow" panose="020B0606020202030204" pitchFamily="34" charset="0"/>
              </a:rPr>
              <a:t/>
            </a:r>
            <a:br>
              <a:rPr lang="ru-RU" dirty="0">
                <a:solidFill>
                  <a:schemeClr val="dk1"/>
                </a:solidFill>
                <a:latin typeface="Arial Narrow" panose="020B0606020202030204" pitchFamily="34" charset="0"/>
              </a:rPr>
            </a:br>
            <a:r>
              <a:rPr lang="ru-RU" sz="3100" dirty="0">
                <a:solidFill>
                  <a:schemeClr val="dk1"/>
                </a:solidFill>
                <a:latin typeface="Arial Narrow" panose="020B0606020202030204" pitchFamily="34" charset="0"/>
              </a:rPr>
              <a:t>(в % от общего числа опрошенных получателей услуг)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3134199"/>
              </p:ext>
            </p:extLst>
          </p:nvPr>
        </p:nvGraphicFramePr>
        <p:xfrm>
          <a:off x="1096962" y="1737360"/>
          <a:ext cx="10625138" cy="4087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5138"/>
              </a:tblGrid>
              <a:tr h="476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показатели</a:t>
                      </a:r>
                    </a:p>
                  </a:txBody>
                  <a:tcPr/>
                </a:tc>
              </a:tr>
              <a:tr h="822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4.3.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получателей образовательных услуг, удовлетворенных доброжелательностью, вежливостью работников организации при использовании дистанционных форм взаимодействия 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329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5.1.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Доля получателей услуг, которые готовы рекомендовать организацию родственникам и знакомым (могли бы ее рекомендовать, если бы была возможность выбора организации) 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012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5.2.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получателей услуг, удовлетворенных организационными условиями оказания услуг - графиком работы организации 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5351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5.3.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получателей услуг, удовлетворенных в целом условиями оказания образовательных услуг в организации 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18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4294722"/>
              </p:ext>
            </p:extLst>
          </p:nvPr>
        </p:nvGraphicFramePr>
        <p:xfrm>
          <a:off x="1096963" y="850899"/>
          <a:ext cx="10058400" cy="497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377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0" y="101601"/>
            <a:ext cx="10502900" cy="125729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При формировании объема</a:t>
            </a:r>
            <a:r>
              <a:rPr lang="ru-RU" sz="3600" dirty="0">
                <a:latin typeface="Arial Narrow" panose="020B0606020202030204" pitchFamily="34" charset="0"/>
              </a:rPr>
              <a:t> </a:t>
            </a:r>
            <a:r>
              <a:rPr lang="ru-RU" sz="3600" dirty="0" smtClean="0">
                <a:latin typeface="Arial Narrow" panose="020B0606020202030204" pitchFamily="34" charset="0"/>
              </a:rPr>
              <a:t>совокупности респондентов учитывается уровень образования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2564481"/>
              </p:ext>
            </p:extLst>
          </p:nvPr>
        </p:nvGraphicFramePr>
        <p:xfrm>
          <a:off x="457200" y="1358901"/>
          <a:ext cx="11518900" cy="473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697"/>
                <a:gridCol w="3255203"/>
                <a:gridCol w="4559300"/>
                <a:gridCol w="2298700"/>
              </a:tblGrid>
              <a:tr h="69959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уровень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Получатели услуг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Генеральная совокупность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Выборочная совокупность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3079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ДО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Родители (законные представители)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Соответствует численности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обучающихся в течение календарного года, предшествующего году проведения НОК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40 % от объема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генеральной совокупности, но не более 600 респондентов в одной организации, осуществляющей образовательную деятельность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41731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ОО, ДОД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Обучающиеся, достигшие лица 14 лет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Родители (законные представители)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Соответствует сумме общей численности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обучающихся в течение календарного года, предшествующего году проведения НОК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79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СПО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Обучающиеся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Родители (законные представители)</a:t>
                      </a:r>
                    </a:p>
                    <a:p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Соответствует двойной численности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обучающихся в течение календарного года, предшествующего году проведения НОК</a:t>
                      </a:r>
                      <a:endParaRPr lang="ru-RU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75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878698315"/>
              </p:ext>
            </p:extLst>
          </p:nvPr>
        </p:nvGraphicFramePr>
        <p:xfrm>
          <a:off x="812800" y="368300"/>
          <a:ext cx="10553700" cy="550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206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44800" y="286603"/>
            <a:ext cx="6718300" cy="14507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Формы опроса (анкетирования) </a:t>
            </a:r>
          </a:p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получателей образовательных услуг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9400" y="2458720"/>
            <a:ext cx="3187700" cy="165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Интерактивный опрос посредством сети интернет или заполнение респондентами электронных анкет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84796" y="2458720"/>
            <a:ext cx="3060700" cy="165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Заполнение анкет в бумажном виде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95700" y="4218094"/>
            <a:ext cx="4902200" cy="1941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Интервьюирование и телефонный опрос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 (для труднодоступных (удаленных) и/или малокомплектных организаций, а также расположенных в закрытых административно- территориальных образованиях)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791458" y="1772582"/>
            <a:ext cx="484632" cy="650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53100" y="1845734"/>
            <a:ext cx="615696" cy="2263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785100" y="1772582"/>
            <a:ext cx="484632" cy="650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2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1290</TotalTime>
  <Words>1331</Words>
  <Application>Microsoft Office PowerPoint</Application>
  <PresentationFormat>Произвольный</PresentationFormat>
  <Paragraphs>112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Ретро</vt:lpstr>
      <vt:lpstr>Содержание технического задания на выполнение работ, оказание услуг по сбору и обобщению информации о качестве условий осуществления образовательной деятельности организациями</vt:lpstr>
      <vt:lpstr>Анализ содержания официальных сайтов образовательных организаций</vt:lpstr>
      <vt:lpstr>Анализ оборудования помещений  образовательных организаций и территории,  прилегающей к образовательным организациям </vt:lpstr>
      <vt:lpstr>Сбор и анализ мнение  респондентов – получателей образовательных услуг (в % от общего числа опрошенных получателей услуг)</vt:lpstr>
      <vt:lpstr>Сбор и анализ мнение  респондентов – получателей образовательных услуг (в % от общего числа опрошенных получателей услуг)</vt:lpstr>
      <vt:lpstr>Слайд 6</vt:lpstr>
      <vt:lpstr>При формировании объема совокупности респондентов учитывается уровень образования</vt:lpstr>
      <vt:lpstr>Слайд 8</vt:lpstr>
      <vt:lpstr>Слайд 9</vt:lpstr>
      <vt:lpstr>Перечень работ, оказания услуг оператором</vt:lpstr>
      <vt:lpstr>Перечень работ, оказания услуг оператором</vt:lpstr>
      <vt:lpstr>Рекомендации оператору  при выполнении работ, оказания услуг  по муниципальному контракту</vt:lpstr>
      <vt:lpstr>Слайд 13</vt:lpstr>
      <vt:lpstr>Рекомендации оператору  при выполнении работ, оказания услуг  по муниципальному контракту</vt:lpstr>
      <vt:lpstr>Рекомендации оператору  при выполнении работ, оказания услуг  по муниципальному контракту</vt:lpstr>
      <vt:lpstr>Отчет о выполненных работ по сбору  и обобщению информации о качестве условий оказания услуг может содержать:</vt:lpstr>
      <vt:lpstr>Отчет о выполненных работ по сбору  и обобщению информации о качестве условий оказания услуг может содержать:</vt:lpstr>
      <vt:lpstr>Примерный состав технического задания</vt:lpstr>
      <vt:lpstr>Спасибо за внимание!</vt:lpstr>
    </vt:vector>
  </TitlesOfParts>
  <Company>ЦОКО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</dc:title>
  <dc:creator>Рябинина Любовь Анатольевна</dc:creator>
  <cp:lastModifiedBy>User</cp:lastModifiedBy>
  <cp:revision>149</cp:revision>
  <cp:lastPrinted>2019-11-15T04:53:30Z</cp:lastPrinted>
  <dcterms:created xsi:type="dcterms:W3CDTF">2019-06-05T12:05:36Z</dcterms:created>
  <dcterms:modified xsi:type="dcterms:W3CDTF">2020-07-28T04:21:56Z</dcterms:modified>
</cp:coreProperties>
</file>